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936" r:id="rId2"/>
    <p:sldId id="937" r:id="rId3"/>
    <p:sldId id="938" r:id="rId4"/>
    <p:sldId id="939" r:id="rId5"/>
    <p:sldId id="940" r:id="rId6"/>
    <p:sldId id="941" r:id="rId7"/>
    <p:sldId id="537" r:id="rId8"/>
    <p:sldId id="935" r:id="rId9"/>
    <p:sldId id="268" r:id="rId10"/>
    <p:sldId id="931" r:id="rId11"/>
    <p:sldId id="261" r:id="rId12"/>
    <p:sldId id="928" r:id="rId13"/>
    <p:sldId id="262" r:id="rId14"/>
    <p:sldId id="929" r:id="rId15"/>
    <p:sldId id="264" r:id="rId16"/>
    <p:sldId id="930" r:id="rId17"/>
    <p:sldId id="927" r:id="rId18"/>
    <p:sldId id="539" r:id="rId19"/>
    <p:sldId id="932" r:id="rId20"/>
    <p:sldId id="538" r:id="rId21"/>
    <p:sldId id="93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11" autoAdjust="0"/>
    <p:restoredTop sz="94660"/>
  </p:normalViewPr>
  <p:slideViewPr>
    <p:cSldViewPr snapToGrid="0" showGuides="1">
      <p:cViewPr varScale="1">
        <p:scale>
          <a:sx n="152" d="100"/>
          <a:sy n="152" d="100"/>
        </p:scale>
        <p:origin x="156" y="3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F1BFA-C7CC-4B77-9B3E-F8FB9BA17BDF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19498-17D3-421F-B430-2DA2B37E2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99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F86C-52C9-AB41-A474-3D8828092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A2A90-F503-A900-1E22-F25E0E9D5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C7DE9-ADC9-D1BF-4863-623F1722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350-172A-042F-2732-ECD8395E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BC179-D5E4-42AA-27D9-689AB251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0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8667-F74B-B91B-C414-B234F9E4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34B99-226F-E32C-517E-7C5900509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FB096-B116-995E-2ABF-1CC49BE3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212D1-4268-618A-7D4C-2A893D4C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53D87-1663-1AF6-3834-911E6E5D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6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CA14DA-FD76-9888-E217-BDBDA70D6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A6E44-A70A-EF51-0413-8F734736B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4182B-D1EB-C2C8-517F-BE8D6A50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F4290-7E28-6F98-5467-89FF0013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DDCF0-338A-267A-FA8C-86ED2AFB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37CF-C6E6-0268-E9A2-EB72F4DD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8018-DAA2-BFF5-2A2B-A6EFFAA10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5E7E4-458B-E410-0F75-3DC0409C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4E97D-CAD8-8988-32F7-B5F038DF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A2555-A153-C7B7-EC87-90F1C6A4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F107-047A-FA20-BF42-0789A401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84604-D629-B773-926E-5BE4E349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E3947-220C-426C-968D-51C27D58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06F01-5FC8-B8F9-582C-733769C3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19FA1-78F8-6B63-71D8-E0B2823E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6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1D5C-D305-2FB3-BFA4-E4C4A6DA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1DE32-1A0E-0C38-BCB1-AAF11228B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2201E-6BDD-1A2C-795E-6C7C75287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E97A5-A666-6678-ED74-88E43DC5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8FF-5378-9F4E-F725-1C465BEA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916FD-051A-5085-F6FB-5691EECA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5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91E6-F4B1-896E-EE7B-A68A1DE7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19980-E39B-6788-0B2B-157B55323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7ECE9-EC0B-6AE3-B9C9-7B5AA3069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357DC-D6D1-19B4-C05C-7A0A53A10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3512E1-BFB0-A666-E41F-550F0DCAA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72384-A595-5B22-3DFF-0168BE3D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C66D03-7E25-2E3D-D306-AF13AA7F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B616C-B4C2-54C4-5746-000CE633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2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BB04-E8C2-D281-91C3-5A83B204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876F6-8DE3-9B9C-B761-B6F181E7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3B2DF-5F48-9763-51B8-1C71507C9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8EF34-F0D3-619E-D8DA-D527C8F6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44755-B401-3342-5E6F-25563E7A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124DC-ACE5-1541-B01D-6EB21A51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9E10C-C77A-7D09-0D3D-D6AB1D42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D7C8-1A60-D15A-A8F7-62FF23D4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83C3A-57DB-AEA5-E75A-6D1497453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3045E-33A5-3DDD-326B-3D12D5DD0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080E7-1DD7-1765-D068-CE0AE677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24A3E-5E6E-D87B-787E-3332FCC5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18583-1895-3718-8A7E-C0914382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2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A336-A384-F4B5-C5F5-E05890EE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25294-523E-BF9E-B0C0-7F236A5902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FFECC-35C2-59ED-7143-528CE180E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E0884-80DB-DE77-6ABC-F011AA2E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F1BBE-83DE-F51F-C1DF-57028024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F624D-09D4-A7B7-F93A-69E27046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4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DF51A-F3DE-2D5C-E650-8011C55B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2E37E-F965-6FD6-228F-2FBEF433F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8D632-A973-71FD-D70A-731EE8619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A3498-F707-477A-AD4A-D585F72EB9F7}" type="datetimeFigureOut">
              <a:rPr lang="en-US" smtClean="0"/>
              <a:t>2/5/2024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C50A9-BD7B-9E96-FD5A-6F3E7AC2A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D9193-4558-1F02-0726-3AA537482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6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emf"/><Relationship Id="rId3" Type="http://schemas.openxmlformats.org/officeDocument/2006/relationships/image" Target="../media/image49.emf"/><Relationship Id="rId7" Type="http://schemas.openxmlformats.org/officeDocument/2006/relationships/image" Target="../media/image53.jpeg"/><Relationship Id="rId12" Type="http://schemas.openxmlformats.org/officeDocument/2006/relationships/image" Target="../media/image58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emf"/><Relationship Id="rId5" Type="http://schemas.openxmlformats.org/officeDocument/2006/relationships/image" Target="../media/image51.emf"/><Relationship Id="rId10" Type="http://schemas.openxmlformats.org/officeDocument/2006/relationships/image" Target="../media/image56.emf"/><Relationship Id="rId4" Type="http://schemas.openxmlformats.org/officeDocument/2006/relationships/image" Target="../media/image50.emf"/><Relationship Id="rId9" Type="http://schemas.openxmlformats.org/officeDocument/2006/relationships/image" Target="../media/image5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10" Type="http://schemas.openxmlformats.org/officeDocument/2006/relationships/image" Target="../media/image78.png"/><Relationship Id="rId4" Type="http://schemas.openxmlformats.org/officeDocument/2006/relationships/image" Target="../media/image72.png"/><Relationship Id="rId9" Type="http://schemas.openxmlformats.org/officeDocument/2006/relationships/image" Target="../media/image7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3" Type="http://schemas.openxmlformats.org/officeDocument/2006/relationships/image" Target="../media/image80.tiff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2" Type="http://schemas.openxmlformats.org/officeDocument/2006/relationships/image" Target="../media/image79.tiff"/><Relationship Id="rId16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tiff"/><Relationship Id="rId11" Type="http://schemas.openxmlformats.org/officeDocument/2006/relationships/image" Target="../media/image88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10" Type="http://schemas.openxmlformats.org/officeDocument/2006/relationships/image" Target="../media/image87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t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openxmlformats.org/officeDocument/2006/relationships/image" Target="../media/image105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12" Type="http://schemas.openxmlformats.org/officeDocument/2006/relationships/image" Target="../media/image104.jpg"/><Relationship Id="rId2" Type="http://schemas.openxmlformats.org/officeDocument/2006/relationships/image" Target="../media/image94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8.png"/><Relationship Id="rId11" Type="http://schemas.openxmlformats.org/officeDocument/2006/relationships/image" Target="../media/image103.png"/><Relationship Id="rId5" Type="http://schemas.openxmlformats.org/officeDocument/2006/relationships/image" Target="../media/image97.jpg"/><Relationship Id="rId10" Type="http://schemas.openxmlformats.org/officeDocument/2006/relationships/image" Target="../media/image102.png"/><Relationship Id="rId4" Type="http://schemas.openxmlformats.org/officeDocument/2006/relationships/image" Target="../media/image96.jpg"/><Relationship Id="rId9" Type="http://schemas.openxmlformats.org/officeDocument/2006/relationships/image" Target="../media/image10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684C-AF99-9DE1-501C-21A5557A3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WEBSITE-PROJECTS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THUAN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</a:p>
        </p:txBody>
      </p:sp>
    </p:spTree>
    <p:extLst>
      <p:ext uri="{BB962C8B-B14F-4D97-AF65-F5344CB8AC3E}">
        <p14:creationId xmlns:p14="http://schemas.microsoft.com/office/powerpoint/2010/main" val="240216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B5A4-53A9-5B0F-AC5A-FCD0932B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17"/>
            <a:ext cx="10515600" cy="4351338"/>
          </a:xfrm>
        </p:spPr>
        <p:txBody>
          <a:bodyPr/>
          <a:lstStyle/>
          <a:p>
            <a:endParaRPr lang="en-KR" dirty="0"/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Optimizing mesh and simulating payload for the Sewol ferry with 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Söhne"/>
              </a:rPr>
              <a:t>HyperMesh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</a:p>
          <a:p>
            <a:r>
              <a:rPr lang="en-US" dirty="0">
                <a:solidFill>
                  <a:srgbClr val="0F0F0F"/>
                </a:solidFill>
                <a:latin typeface="Söhne"/>
              </a:rPr>
              <a:t>Execution using Abaqus and a comparative analysis of various loads</a:t>
            </a:r>
          </a:p>
          <a:p>
            <a:endParaRPr lang="en-KR" dirty="0"/>
          </a:p>
        </p:txBody>
      </p:sp>
      <p:pic>
        <p:nvPicPr>
          <p:cNvPr id="2" name="그림 7">
            <a:extLst>
              <a:ext uri="{FF2B5EF4-FFF2-40B4-BE49-F238E27FC236}">
                <a16:creationId xmlns:a16="http://schemas.microsoft.com/office/drawing/2014/main" id="{67BB59C6-DB46-B3EC-9047-CD6E56AF5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6"/>
          <a:stretch/>
        </p:blipFill>
        <p:spPr>
          <a:xfrm>
            <a:off x="7125239" y="2574099"/>
            <a:ext cx="4228561" cy="119146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4" name="그림 2">
            <a:extLst>
              <a:ext uri="{FF2B5EF4-FFF2-40B4-BE49-F238E27FC236}">
                <a16:creationId xmlns:a16="http://schemas.microsoft.com/office/drawing/2014/main" id="{972E1563-E2B0-F3D7-9539-CF6EEEA66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" t="12652" r="3457" b="8025"/>
          <a:stretch/>
        </p:blipFill>
        <p:spPr>
          <a:xfrm>
            <a:off x="7125239" y="3805588"/>
            <a:ext cx="4228561" cy="95633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5" name="그림 16">
            <a:extLst>
              <a:ext uri="{FF2B5EF4-FFF2-40B4-BE49-F238E27FC236}">
                <a16:creationId xmlns:a16="http://schemas.microsoft.com/office/drawing/2014/main" id="{351C82B8-876D-E39F-F729-2AAD95ACA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127" y="3642930"/>
            <a:ext cx="1183104" cy="475861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1CB91-C3DB-CF2C-D003-A493EE5DDB87}"/>
              </a:ext>
            </a:extLst>
          </p:cNvPr>
          <p:cNvSpPr txBox="1"/>
          <p:nvPr/>
        </p:nvSpPr>
        <p:spPr>
          <a:xfrm>
            <a:off x="9578565" y="3190961"/>
            <a:ext cx="557034" cy="1840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951E8-CFA8-84E6-F19D-5B5CB8794513}"/>
              </a:ext>
            </a:extLst>
          </p:cNvPr>
          <p:cNvSpPr txBox="1"/>
          <p:nvPr/>
        </p:nvSpPr>
        <p:spPr>
          <a:xfrm>
            <a:off x="9687383" y="4410081"/>
            <a:ext cx="557034" cy="1840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59CFCD-CAEA-1AA1-37E3-90414E34F161}"/>
              </a:ext>
            </a:extLst>
          </p:cNvPr>
          <p:cNvCxnSpPr>
            <a:cxnSpLocks/>
            <a:stCxn id="6" idx="2"/>
            <a:endCxn id="5" idx="1"/>
          </p:cNvCxnSpPr>
          <p:nvPr/>
        </p:nvCxnSpPr>
        <p:spPr>
          <a:xfrm>
            <a:off x="9857082" y="3375028"/>
            <a:ext cx="260045" cy="505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B59FE-69BB-5E5A-AE99-7424243797C0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flipV="1">
            <a:off x="9965900" y="3880861"/>
            <a:ext cx="151227" cy="529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492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506EFB-7C0F-0F7D-F2AC-A9D3A643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081" y="2666785"/>
            <a:ext cx="4263787" cy="1511092"/>
          </a:xfrm>
          <a:prstGeom prst="rect">
            <a:avLst/>
          </a:prstGeom>
          <a:ln w="6350">
            <a:solidFill>
              <a:schemeClr val="accent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D64906-1D94-EE7F-A928-1107C159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195" y="4516792"/>
            <a:ext cx="1250740" cy="1194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0CD88-3F2F-F64A-4341-6C4E7575F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09" y="1055209"/>
            <a:ext cx="1346636" cy="10908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5497F-A2F0-12D6-AAC3-D8D57A3C2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313" y="4844292"/>
            <a:ext cx="2449590" cy="1170623"/>
          </a:xfrm>
          <a:prstGeom prst="rect">
            <a:avLst/>
          </a:prstGeom>
          <a:ln w="635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CEED39-02E9-600A-36E8-86D7836AA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3582" y="1397528"/>
            <a:ext cx="3065584" cy="144466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3222E21-7CB5-2F31-F2FE-A81E8F97E543}"/>
              </a:ext>
            </a:extLst>
          </p:cNvPr>
          <p:cNvGrpSpPr/>
          <p:nvPr/>
        </p:nvGrpSpPr>
        <p:grpSpPr>
          <a:xfrm>
            <a:off x="2023582" y="3005674"/>
            <a:ext cx="3090262" cy="1567333"/>
            <a:chOff x="441693" y="1068720"/>
            <a:chExt cx="4236063" cy="233747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39B8365-F9C2-B5A7-87F2-3D40D1AE8A30}"/>
                </a:ext>
              </a:extLst>
            </p:cNvPr>
            <p:cNvGrpSpPr/>
            <p:nvPr/>
          </p:nvGrpSpPr>
          <p:grpSpPr>
            <a:xfrm>
              <a:off x="441693" y="1068720"/>
              <a:ext cx="4236063" cy="2337471"/>
              <a:chOff x="441693" y="1068720"/>
              <a:chExt cx="4236063" cy="233747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BE7577D-2A6D-2169-B22D-6DC31B2907F5}"/>
                  </a:ext>
                </a:extLst>
              </p:cNvPr>
              <p:cNvGrpSpPr/>
              <p:nvPr/>
            </p:nvGrpSpPr>
            <p:grpSpPr>
              <a:xfrm>
                <a:off x="441693" y="1079387"/>
                <a:ext cx="4207232" cy="2326804"/>
                <a:chOff x="551385" y="3219888"/>
                <a:chExt cx="4793317" cy="2963839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5AB50E4-5AB2-D755-7AF3-3DDBE40F1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212" b="11722"/>
                <a:stretch/>
              </p:blipFill>
              <p:spPr>
                <a:xfrm>
                  <a:off x="551385" y="3219888"/>
                  <a:ext cx="4793317" cy="2883321"/>
                </a:xfrm>
                <a:prstGeom prst="rect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E894AFF-F790-B343-EC73-328BB4157785}"/>
                    </a:ext>
                  </a:extLst>
                </p:cNvPr>
                <p:cNvSpPr/>
                <p:nvPr/>
              </p:nvSpPr>
              <p:spPr>
                <a:xfrm>
                  <a:off x="2858314" y="4958367"/>
                  <a:ext cx="288032" cy="216024"/>
                </a:xfrm>
                <a:prstGeom prst="ellipse">
                  <a:avLst/>
                </a:prstGeom>
                <a:noFill/>
                <a:ln w="9525">
                  <a:solidFill>
                    <a:schemeClr val="accent2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4BA8ECA-7355-F380-0295-7E1F8EE1B2B2}"/>
                    </a:ext>
                  </a:extLst>
                </p:cNvPr>
                <p:cNvSpPr/>
                <p:nvPr/>
              </p:nvSpPr>
              <p:spPr>
                <a:xfrm rot="20891990">
                  <a:off x="3063605" y="5244302"/>
                  <a:ext cx="142867" cy="614033"/>
                </a:xfrm>
                <a:prstGeom prst="rect">
                  <a:avLst/>
                </a:prstGeom>
                <a:noFill/>
                <a:ln w="9525"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DD87AE-DDFB-261C-1B43-ED07A830995C}"/>
                    </a:ext>
                  </a:extLst>
                </p:cNvPr>
                <p:cNvSpPr txBox="1"/>
                <p:nvPr/>
              </p:nvSpPr>
              <p:spPr>
                <a:xfrm>
                  <a:off x="569315" y="5672775"/>
                  <a:ext cx="2060037" cy="438506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Commu. cable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EAC909E-3714-4D45-360B-1A152E875B80}"/>
                    </a:ext>
                  </a:extLst>
                </p:cNvPr>
                <p:cNvSpPr txBox="1"/>
                <p:nvPr/>
              </p:nvSpPr>
              <p:spPr>
                <a:xfrm>
                  <a:off x="856343" y="4017083"/>
                  <a:ext cx="662817" cy="438506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IMU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C5B632E-3C59-B0B3-B1C3-F1B5452A40AF}"/>
                    </a:ext>
                  </a:extLst>
                </p:cNvPr>
                <p:cNvSpPr txBox="1"/>
                <p:nvPr/>
              </p:nvSpPr>
              <p:spPr>
                <a:xfrm>
                  <a:off x="2696972" y="5745221"/>
                  <a:ext cx="1667802" cy="438506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Host computer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A313CD95-17D2-3C2C-588A-5F93E82F1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2862" y="4202668"/>
                  <a:ext cx="1425180" cy="790984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1096583D-D915-B846-976B-3701F7359B5C}"/>
                    </a:ext>
                  </a:extLst>
                </p:cNvPr>
                <p:cNvCxnSpPr>
                  <a:cxnSpLocks/>
                  <a:stCxn id="18" idx="1"/>
                  <a:endCxn id="19" idx="3"/>
                </p:cNvCxnSpPr>
                <p:nvPr/>
              </p:nvCxnSpPr>
              <p:spPr>
                <a:xfrm flipH="1">
                  <a:off x="2629352" y="5568984"/>
                  <a:ext cx="435763" cy="323044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Down Arrow 52">
                  <a:extLst>
                    <a:ext uri="{FF2B5EF4-FFF2-40B4-BE49-F238E27FC236}">
                      <a16:creationId xmlns:a16="http://schemas.microsoft.com/office/drawing/2014/main" id="{409F1EBE-DF13-A62C-9E86-FB98182BA589}"/>
                    </a:ext>
                  </a:extLst>
                </p:cNvPr>
                <p:cNvSpPr/>
                <p:nvPr/>
              </p:nvSpPr>
              <p:spPr>
                <a:xfrm>
                  <a:off x="2999860" y="5649098"/>
                  <a:ext cx="1137232" cy="73609"/>
                </a:xfrm>
                <a:prstGeom prst="downArrow">
                  <a:avLst/>
                </a:prstGeom>
                <a:solidFill>
                  <a:srgbClr val="282CE4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D90B610-870D-C3DE-3ACA-2CA0D27F9A40}"/>
                  </a:ext>
                </a:extLst>
              </p:cNvPr>
              <p:cNvGrpSpPr/>
              <p:nvPr/>
            </p:nvGrpSpPr>
            <p:grpSpPr>
              <a:xfrm>
                <a:off x="1559787" y="1068720"/>
                <a:ext cx="3117969" cy="1120384"/>
                <a:chOff x="-894515" y="3813789"/>
                <a:chExt cx="5715792" cy="2295820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CCA24EE7-3C27-6974-4942-D7E35E22CB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648" y="3813789"/>
                  <a:ext cx="4478629" cy="2295820"/>
                </a:xfrm>
                <a:prstGeom prst="rect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</p:pic>
            <p:sp>
              <p:nvSpPr>
                <p:cNvPr id="60" name="Rounded Rectangle 30">
                  <a:extLst>
                    <a:ext uri="{FF2B5EF4-FFF2-40B4-BE49-F238E27FC236}">
                      <a16:creationId xmlns:a16="http://schemas.microsoft.com/office/drawing/2014/main" id="{E064835A-69CB-E49D-BA7C-511CB2A646C5}"/>
                    </a:ext>
                  </a:extLst>
                </p:cNvPr>
                <p:cNvSpPr/>
                <p:nvPr/>
              </p:nvSpPr>
              <p:spPr>
                <a:xfrm>
                  <a:off x="2825343" y="5249478"/>
                  <a:ext cx="1995934" cy="746676"/>
                </a:xfrm>
                <a:prstGeom prst="roundRect">
                  <a:avLst/>
                </a:prstGeom>
                <a:solidFill>
                  <a:srgbClr val="FFC000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</a:t>
                  </a:r>
                  <a:br>
                    <a:rPr lang="en-US" sz="9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sz="9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Recording </a:t>
                  </a: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270C49BC-F070-19FC-D8EC-198D3673B2A4}"/>
                    </a:ext>
                  </a:extLst>
                </p:cNvPr>
                <p:cNvCxnSpPr>
                  <a:cxnSpLocks/>
                  <a:stCxn id="60" idx="0"/>
                </p:cNvCxnSpPr>
                <p:nvPr/>
              </p:nvCxnSpPr>
              <p:spPr>
                <a:xfrm flipH="1" flipV="1">
                  <a:off x="1714892" y="4054466"/>
                  <a:ext cx="2108418" cy="1195012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9F01A927-83DC-8499-FBB9-B92793910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886" y="5247728"/>
                  <a:ext cx="2031624" cy="765619"/>
                </a:xfrm>
                <a:prstGeom prst="rect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</p:pic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F71E151-3468-D38E-30B7-6ABC7A0E5180}"/>
                    </a:ext>
                  </a:extLst>
                </p:cNvPr>
                <p:cNvSpPr txBox="1"/>
                <p:nvPr/>
              </p:nvSpPr>
              <p:spPr>
                <a:xfrm>
                  <a:off x="-894515" y="4396810"/>
                  <a:ext cx="1141112" cy="103462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IMU name</a:t>
                  </a:r>
                </a:p>
              </p:txBody>
            </p:sp>
          </p:grp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09EE892-D500-ECD8-03AA-2193B52E5277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2182265" y="1605695"/>
              <a:ext cx="253387" cy="298581"/>
            </a:xfrm>
            <a:prstGeom prst="straightConnector1">
              <a:avLst/>
            </a:prstGeom>
            <a:ln w="9525">
              <a:solidFill>
                <a:schemeClr val="accent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D199ED4-12D5-6F90-39DC-6C8273BB09BE}"/>
              </a:ext>
            </a:extLst>
          </p:cNvPr>
          <p:cNvSpPr/>
          <p:nvPr/>
        </p:nvSpPr>
        <p:spPr>
          <a:xfrm>
            <a:off x="1564190" y="996990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C34E8EEB-21BB-1EAB-3317-230A89909C38}"/>
              </a:ext>
            </a:extLst>
          </p:cNvPr>
          <p:cNvSpPr/>
          <p:nvPr/>
        </p:nvSpPr>
        <p:spPr>
          <a:xfrm>
            <a:off x="3094591" y="4645728"/>
            <a:ext cx="981727" cy="11188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800C4-0A3C-822A-278E-874A219583CF}"/>
              </a:ext>
            </a:extLst>
          </p:cNvPr>
          <p:cNvSpPr txBox="1"/>
          <p:nvPr/>
        </p:nvSpPr>
        <p:spPr>
          <a:xfrm>
            <a:off x="4739312" y="5585395"/>
            <a:ext cx="12047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Roll decay test results 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43AFD9-FD0A-A07C-D54A-1320FB28EE23}"/>
              </a:ext>
            </a:extLst>
          </p:cNvPr>
          <p:cNvSpPr txBox="1"/>
          <p:nvPr/>
        </p:nvSpPr>
        <p:spPr>
          <a:xfrm>
            <a:off x="6665765" y="2131751"/>
            <a:ext cx="3894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Roll damping coefficient estimated Froud’s method 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D33DE-7989-D26D-AC71-C22CCF43C265}"/>
              </a:ext>
            </a:extLst>
          </p:cNvPr>
          <p:cNvSpPr txBox="1"/>
          <p:nvPr/>
        </p:nvSpPr>
        <p:spPr>
          <a:xfrm>
            <a:off x="6926339" y="5811666"/>
            <a:ext cx="3050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RAO motion for various positions of GMs 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5BC9A-97BF-A81C-1B88-A4EC680FBC22}"/>
              </a:ext>
            </a:extLst>
          </p:cNvPr>
          <p:cNvSpPr txBox="1"/>
          <p:nvPr/>
        </p:nvSpPr>
        <p:spPr>
          <a:xfrm>
            <a:off x="1716010" y="1016527"/>
            <a:ext cx="275716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process graph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C80B67C7-E224-F090-A201-CD997855096C}"/>
              </a:ext>
            </a:extLst>
          </p:cNvPr>
          <p:cNvSpPr/>
          <p:nvPr/>
        </p:nvSpPr>
        <p:spPr>
          <a:xfrm>
            <a:off x="8048656" y="4196867"/>
            <a:ext cx="981727" cy="158573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2910B4C-9FD0-B8E4-9364-7E470F039456}"/>
              </a:ext>
            </a:extLst>
          </p:cNvPr>
          <p:cNvSpPr/>
          <p:nvPr/>
        </p:nvSpPr>
        <p:spPr>
          <a:xfrm>
            <a:off x="2148333" y="1385463"/>
            <a:ext cx="1346635" cy="122792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C1250-F6AE-28E1-9EBA-052D3668D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5897" y="1048824"/>
            <a:ext cx="1387945" cy="1088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47C5E-6C99-9CF3-99B5-F4D37D356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4495" y="1048824"/>
            <a:ext cx="1357374" cy="108813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F6716B1-2CB5-7821-5DCE-A77CEE7564F1}"/>
              </a:ext>
            </a:extLst>
          </p:cNvPr>
          <p:cNvSpPr/>
          <p:nvPr/>
        </p:nvSpPr>
        <p:spPr>
          <a:xfrm>
            <a:off x="8048657" y="2436362"/>
            <a:ext cx="981727" cy="14864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C42508-7211-CDFD-6A2D-D24FA59628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1527" y="4460017"/>
            <a:ext cx="1371600" cy="1371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484538-D53F-365B-4763-759831D7E7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3600" y="4479238"/>
            <a:ext cx="1395984" cy="1371600"/>
          </a:xfrm>
          <a:prstGeom prst="rect">
            <a:avLst/>
          </a:prstGeom>
        </p:spPr>
      </p:pic>
      <p:sp>
        <p:nvSpPr>
          <p:cNvPr id="8" name="이등변 삼각형 19">
            <a:extLst>
              <a:ext uri="{FF2B5EF4-FFF2-40B4-BE49-F238E27FC236}">
                <a16:creationId xmlns:a16="http://schemas.microsoft.com/office/drawing/2014/main" id="{ADC78399-3D35-8CDA-BB90-64D4290F5891}"/>
              </a:ext>
            </a:extLst>
          </p:cNvPr>
          <p:cNvSpPr/>
          <p:nvPr/>
        </p:nvSpPr>
        <p:spPr>
          <a:xfrm rot="5400000">
            <a:off x="4582116" y="3017023"/>
            <a:ext cx="2615377" cy="309053"/>
          </a:xfrm>
          <a:prstGeom prst="triangle">
            <a:avLst>
              <a:gd name="adj" fmla="val 49646"/>
            </a:avLst>
          </a:prstGeom>
          <a:gradFill flip="none" rotWithShape="1">
            <a:gsLst>
              <a:gs pos="22000">
                <a:schemeClr val="bg1"/>
              </a:gs>
              <a:gs pos="68000">
                <a:srgbClr val="0000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030FF-A055-3563-6CD6-849A6A6FA537}"/>
              </a:ext>
            </a:extLst>
          </p:cNvPr>
          <p:cNvSpPr txBox="1"/>
          <p:nvPr/>
        </p:nvSpPr>
        <p:spPr>
          <a:xfrm>
            <a:off x="3099236" y="243008"/>
            <a:ext cx="59935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i="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Numerical investigation of motion response of the tanker at varying VCGs</a:t>
            </a:r>
            <a:endParaRPr lang="en-US" sz="21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484FFE-AB4A-E86D-A739-D1E489733D62}"/>
              </a:ext>
            </a:extLst>
          </p:cNvPr>
          <p:cNvSpPr/>
          <p:nvPr/>
        </p:nvSpPr>
        <p:spPr>
          <a:xfrm>
            <a:off x="6378082" y="1028073"/>
            <a:ext cx="4336694" cy="111801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89D0BD-82B6-82E2-5F69-D54F28110DBD}"/>
              </a:ext>
            </a:extLst>
          </p:cNvPr>
          <p:cNvSpPr/>
          <p:nvPr/>
        </p:nvSpPr>
        <p:spPr>
          <a:xfrm>
            <a:off x="6404371" y="4396706"/>
            <a:ext cx="4310404" cy="146430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70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5A7F-7426-93AE-0F67-A04AA06D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7557"/>
          </a:xfrm>
        </p:spPr>
        <p:txBody>
          <a:bodyPr>
            <a:normAutofit/>
          </a:bodyPr>
          <a:lstStyle/>
          <a:p>
            <a:r>
              <a:rPr lang="en-US" dirty="0"/>
              <a:t>Perform Roll decay test with different GMs.</a:t>
            </a:r>
            <a:endParaRPr lang="en-KR" dirty="0"/>
          </a:p>
          <a:p>
            <a:r>
              <a:rPr lang="en-US" dirty="0"/>
              <a:t>Estimation of Roll damping coefficient based on the time series by Froude’s method.</a:t>
            </a:r>
            <a:endParaRPr lang="en-KR" dirty="0"/>
          </a:p>
          <a:p>
            <a:r>
              <a:rPr lang="en-KR" dirty="0"/>
              <a:t>Motion response calculated using the 3D panel method.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00839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03D05-2618-1F7E-E169-40C7E0580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087" y="284516"/>
            <a:ext cx="2862772" cy="452824"/>
          </a:xfrm>
        </p:spPr>
        <p:txBody>
          <a:bodyPr>
            <a:no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0DA6EB-2FA6-4A49-22AC-4D5D5B5A7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505" y="3370461"/>
            <a:ext cx="2364513" cy="1289227"/>
          </a:xfrm>
          <a:prstGeom prst="rect">
            <a:avLst/>
          </a:prstGeom>
          <a:ln w="6350">
            <a:solidFill>
              <a:srgbClr val="002060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B6BB4A-C47F-D752-68BA-096675E53915}"/>
              </a:ext>
            </a:extLst>
          </p:cNvPr>
          <p:cNvGrpSpPr/>
          <p:nvPr/>
        </p:nvGrpSpPr>
        <p:grpSpPr>
          <a:xfrm>
            <a:off x="3256714" y="3317894"/>
            <a:ext cx="2113657" cy="1097280"/>
            <a:chOff x="2477506" y="1372825"/>
            <a:chExt cx="2129124" cy="14381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6C6358-FB04-FB26-5F41-4EE1B0747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396"/>
            <a:stretch/>
          </p:blipFill>
          <p:spPr>
            <a:xfrm>
              <a:off x="2477506" y="1372825"/>
              <a:ext cx="2129124" cy="14381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4D42E0-8FB0-5AF1-2B68-E2AF97D111A1}"/>
                </a:ext>
              </a:extLst>
            </p:cNvPr>
            <p:cNvSpPr/>
            <p:nvPr/>
          </p:nvSpPr>
          <p:spPr>
            <a:xfrm>
              <a:off x="2682662" y="1623868"/>
              <a:ext cx="1718812" cy="1179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A12639-73F3-06E8-5933-A85D1591B6D6}"/>
                </a:ext>
              </a:extLst>
            </p:cNvPr>
            <p:cNvSpPr/>
            <p:nvPr/>
          </p:nvSpPr>
          <p:spPr>
            <a:xfrm flipV="1">
              <a:off x="2682662" y="2649075"/>
              <a:ext cx="1718812" cy="1179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A7805BC-EB6C-69B0-9BEF-C769B0F4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716" y="4518703"/>
            <a:ext cx="1618087" cy="144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F7E305-AC40-B173-7004-6090EC453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252" y="4546157"/>
            <a:ext cx="1526199" cy="1371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9212F2-6C45-0D0B-5F86-C92A46BB707A}"/>
              </a:ext>
            </a:extLst>
          </p:cNvPr>
          <p:cNvSpPr txBox="1"/>
          <p:nvPr/>
        </p:nvSpPr>
        <p:spPr>
          <a:xfrm>
            <a:off x="2385579" y="5939824"/>
            <a:ext cx="100457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state #1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688E54-6A1E-269E-F73A-9D77C92CD258}"/>
              </a:ext>
            </a:extLst>
          </p:cNvPr>
          <p:cNvSpPr txBox="1"/>
          <p:nvPr/>
        </p:nvSpPr>
        <p:spPr>
          <a:xfrm>
            <a:off x="4190836" y="5933472"/>
            <a:ext cx="10569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state #11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6D2B1F-50A8-A74F-2ED6-295CDDED9FB4}"/>
              </a:ext>
            </a:extLst>
          </p:cNvPr>
          <p:cNvSpPr/>
          <p:nvPr/>
        </p:nvSpPr>
        <p:spPr>
          <a:xfrm>
            <a:off x="1533616" y="1158899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AF4C12F-ABDD-766F-6C00-B41BE97CC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943" y="1659695"/>
            <a:ext cx="2713165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263094-21E1-7C34-7361-FF04249CF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735" y="2180975"/>
            <a:ext cx="2127208" cy="862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A2059-56D7-281A-4B21-D7D4B3F5E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0206" y="4987892"/>
            <a:ext cx="2396464" cy="1180102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114AF3-3FE9-A16C-0922-51F2B9A5B099}"/>
              </a:ext>
            </a:extLst>
          </p:cNvPr>
          <p:cNvSpPr txBox="1"/>
          <p:nvPr/>
        </p:nvSpPr>
        <p:spPr>
          <a:xfrm>
            <a:off x="1616126" y="3014331"/>
            <a:ext cx="211365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spectrum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F69FEB-5CA9-9D6A-7877-7025D2B5D9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3746" y="3378578"/>
            <a:ext cx="2231065" cy="12811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DB3BA6C-93E4-7A10-99EB-A27089F193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3747" y="5014248"/>
            <a:ext cx="2362818" cy="11537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8A06259-C863-5078-83F1-E82C009E0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5578" y="1749768"/>
            <a:ext cx="2481201" cy="11907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9C58334-9071-2C75-86AA-13AA82A0A4D0}"/>
              </a:ext>
            </a:extLst>
          </p:cNvPr>
          <p:cNvSpPr txBox="1"/>
          <p:nvPr/>
        </p:nvSpPr>
        <p:spPr>
          <a:xfrm>
            <a:off x="6284941" y="4691083"/>
            <a:ext cx="4355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Design of the model after checking the acceleration &gt;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D86C32-472C-34A1-A385-67864CF4CE2F}"/>
              </a:ext>
            </a:extLst>
          </p:cNvPr>
          <p:cNvSpPr txBox="1"/>
          <p:nvPr/>
        </p:nvSpPr>
        <p:spPr>
          <a:xfrm>
            <a:off x="6123976" y="3050592"/>
            <a:ext cx="4355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Hull acceleration of Roll results 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26BFF4-2BF7-613D-AA1C-852690718DD8}"/>
              </a:ext>
            </a:extLst>
          </p:cNvPr>
          <p:cNvSpPr txBox="1"/>
          <p:nvPr/>
        </p:nvSpPr>
        <p:spPr>
          <a:xfrm>
            <a:off x="5762294" y="1374270"/>
            <a:ext cx="355332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Meshing and simulation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5A0A27-AB8F-AEAF-540A-6EB6E7887DBF}"/>
              </a:ext>
            </a:extLst>
          </p:cNvPr>
          <p:cNvSpPr/>
          <p:nvPr/>
        </p:nvSpPr>
        <p:spPr>
          <a:xfrm>
            <a:off x="1646487" y="1328798"/>
            <a:ext cx="3894916" cy="488230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603BDA-66A8-188D-87C7-BB71431F4284}"/>
              </a:ext>
            </a:extLst>
          </p:cNvPr>
          <p:cNvSpPr/>
          <p:nvPr/>
        </p:nvSpPr>
        <p:spPr>
          <a:xfrm>
            <a:off x="5667226" y="1328798"/>
            <a:ext cx="5005305" cy="488230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40B54-EA65-16C9-F6D1-E53FB36439C7}"/>
              </a:ext>
            </a:extLst>
          </p:cNvPr>
          <p:cNvSpPr txBox="1"/>
          <p:nvPr/>
        </p:nvSpPr>
        <p:spPr>
          <a:xfrm>
            <a:off x="1714076" y="1360383"/>
            <a:ext cx="308527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models design </a:t>
            </a:r>
          </a:p>
        </p:txBody>
      </p:sp>
    </p:spTree>
    <p:extLst>
      <p:ext uri="{BB962C8B-B14F-4D97-AF65-F5344CB8AC3E}">
        <p14:creationId xmlns:p14="http://schemas.microsoft.com/office/powerpoint/2010/main" val="2274916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DEAD-3C12-45E7-7BD0-A4A955016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Modelling with 27 models with different bow.</a:t>
            </a:r>
          </a:p>
          <a:p>
            <a:r>
              <a:rPr lang="en-KR" dirty="0"/>
              <a:t>Calculating wave spectrum with South Korea sea.</a:t>
            </a:r>
          </a:p>
          <a:p>
            <a:r>
              <a:rPr lang="en-KR" dirty="0"/>
              <a:t>Mesh models with the max. of sea state values.</a:t>
            </a:r>
          </a:p>
          <a:p>
            <a:r>
              <a:rPr lang="en-KR" dirty="0"/>
              <a:t>Simulation models with potential method in Ansys AQWA.</a:t>
            </a:r>
          </a:p>
          <a:p>
            <a:r>
              <a:rPr lang="en-KR" dirty="0"/>
              <a:t>Estimation hull accelerations</a:t>
            </a:r>
          </a:p>
        </p:txBody>
      </p:sp>
    </p:spTree>
    <p:extLst>
      <p:ext uri="{BB962C8B-B14F-4D97-AF65-F5344CB8AC3E}">
        <p14:creationId xmlns:p14="http://schemas.microsoft.com/office/powerpoint/2010/main" val="14766718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>
            <a:extLst>
              <a:ext uri="{FF2B5EF4-FFF2-40B4-BE49-F238E27FC236}">
                <a16:creationId xmlns:a16="http://schemas.microsoft.com/office/drawing/2014/main" id="{84494C47-3241-4CD9-55DF-83519F790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711" y="3835189"/>
            <a:ext cx="2819578" cy="1704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0E1D4-C0BA-6497-11BC-914567B78F5D}"/>
              </a:ext>
            </a:extLst>
          </p:cNvPr>
          <p:cNvSpPr txBox="1"/>
          <p:nvPr/>
        </p:nvSpPr>
        <p:spPr>
          <a:xfrm>
            <a:off x="3907916" y="130310"/>
            <a:ext cx="453754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560 kWh vortex buffer tank CFD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B4E5B-E8C2-5298-CB56-D34CD4A82F54}"/>
              </a:ext>
            </a:extLst>
          </p:cNvPr>
          <p:cNvSpPr txBox="1"/>
          <p:nvPr/>
        </p:nvSpPr>
        <p:spPr>
          <a:xfrm>
            <a:off x="7166546" y="5525741"/>
            <a:ext cx="3734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Temperature Distribution - Side View 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94F5E-A0B9-18D0-1FBF-8EEB3B08160D}"/>
              </a:ext>
            </a:extLst>
          </p:cNvPr>
          <p:cNvSpPr/>
          <p:nvPr/>
        </p:nvSpPr>
        <p:spPr>
          <a:xfrm>
            <a:off x="1472212" y="885294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307D7F-D10E-C0A8-CCDF-90AE1A80F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1"/>
          <a:stretch/>
        </p:blipFill>
        <p:spPr>
          <a:xfrm>
            <a:off x="6364116" y="1668314"/>
            <a:ext cx="2937281" cy="1474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6E0D44-9429-4E1F-A982-2DFE7C4C1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801" y="3912743"/>
            <a:ext cx="3473799" cy="17342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19A0FF-AB8D-49B0-CD47-C9EF256C6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039" y="5020720"/>
            <a:ext cx="1607113" cy="8113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806E9F-616C-2DF5-B168-459DFDD17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526" y="4090430"/>
            <a:ext cx="1294449" cy="5776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C8E462-1E65-5C88-E900-0F07763BD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187" y="2255312"/>
            <a:ext cx="1757515" cy="1173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6F51C-B25A-FA9F-D929-EF958D460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4065" y="2655657"/>
            <a:ext cx="2141597" cy="10542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EBEF1F-9BA1-C16A-06CA-313EBA3FAD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550" t="28620" r="17347" b="7151"/>
          <a:stretch/>
        </p:blipFill>
        <p:spPr>
          <a:xfrm>
            <a:off x="1764065" y="1540971"/>
            <a:ext cx="2141596" cy="11146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6263D8-55F7-C800-782B-DB01CFCAEC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5662" y="1966739"/>
            <a:ext cx="2196426" cy="13778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5A8056-E6DD-14D9-7AA5-86BAD8277959}"/>
              </a:ext>
            </a:extLst>
          </p:cNvPr>
          <p:cNvSpPr/>
          <p:nvPr/>
        </p:nvSpPr>
        <p:spPr>
          <a:xfrm>
            <a:off x="1575298" y="973451"/>
            <a:ext cx="4601390" cy="254238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C1140-9EC7-8942-FFAD-322A4BEBF8B3}"/>
              </a:ext>
            </a:extLst>
          </p:cNvPr>
          <p:cNvSpPr/>
          <p:nvPr/>
        </p:nvSpPr>
        <p:spPr>
          <a:xfrm>
            <a:off x="1562758" y="3604698"/>
            <a:ext cx="4613930" cy="227985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D0B16-BF7C-D9E2-291A-A120F5EE3900}"/>
              </a:ext>
            </a:extLst>
          </p:cNvPr>
          <p:cNvSpPr/>
          <p:nvPr/>
        </p:nvSpPr>
        <p:spPr>
          <a:xfrm>
            <a:off x="6306852" y="973451"/>
            <a:ext cx="4369810" cy="254238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58C82-DDE2-0E4F-F4A5-87BAA287CD22}"/>
              </a:ext>
            </a:extLst>
          </p:cNvPr>
          <p:cNvSpPr/>
          <p:nvPr/>
        </p:nvSpPr>
        <p:spPr>
          <a:xfrm>
            <a:off x="6294271" y="3604698"/>
            <a:ext cx="4369810" cy="227985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9F384-4F56-47DA-3575-8CAB55F8B7A6}"/>
              </a:ext>
            </a:extLst>
          </p:cNvPr>
          <p:cNvSpPr txBox="1"/>
          <p:nvPr/>
        </p:nvSpPr>
        <p:spPr>
          <a:xfrm>
            <a:off x="3510503" y="1055524"/>
            <a:ext cx="26373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pipe inside of Tank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4C541-C0CD-058F-C57B-B0CF28461AAE}"/>
              </a:ext>
            </a:extLst>
          </p:cNvPr>
          <p:cNvSpPr txBox="1"/>
          <p:nvPr/>
        </p:nvSpPr>
        <p:spPr>
          <a:xfrm>
            <a:off x="2702890" y="3581624"/>
            <a:ext cx="3473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cover outside of buffer Tank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70FC9-F376-9C7F-EB8B-6D7208044096}"/>
              </a:ext>
            </a:extLst>
          </p:cNvPr>
          <p:cNvSpPr txBox="1"/>
          <p:nvPr/>
        </p:nvSpPr>
        <p:spPr>
          <a:xfrm>
            <a:off x="7363606" y="1116616"/>
            <a:ext cx="3313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pipe simulation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8E9E79-D75D-4CBB-A521-B63D0A6C52AC}"/>
              </a:ext>
            </a:extLst>
          </p:cNvPr>
          <p:cNvSpPr txBox="1"/>
          <p:nvPr/>
        </p:nvSpPr>
        <p:spPr>
          <a:xfrm>
            <a:off x="7316186" y="3557242"/>
            <a:ext cx="3313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CA5AA-D632-4ABF-ABAD-87A70D8119DD}"/>
              </a:ext>
            </a:extLst>
          </p:cNvPr>
          <p:cNvSpPr txBox="1"/>
          <p:nvPr/>
        </p:nvSpPr>
        <p:spPr>
          <a:xfrm>
            <a:off x="6281355" y="3764545"/>
            <a:ext cx="18557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Permissible temperature: 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18.55℃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result: 18.23℃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644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44250-47FA-051C-C60B-C83B36CA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Verifying vortex type performance stable laminar flow formation.</a:t>
            </a:r>
          </a:p>
          <a:p>
            <a:r>
              <a:rPr lang="en-US" dirty="0"/>
              <a:t>Compare m</a:t>
            </a:r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ore efficient than conventional three-line branch pipes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Maximum calorific value that can be cooled by cold water inside the buffer tank</a:t>
            </a:r>
            <a:r>
              <a:rPr lang="en-KR" dirty="0"/>
              <a:t> 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Power when all the heat stored in the buffer tank is discharged for a minimum period of times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071531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95628D-B021-3C2C-9800-C007425E2C41}"/>
              </a:ext>
            </a:extLst>
          </p:cNvPr>
          <p:cNvSpPr txBox="1"/>
          <p:nvPr/>
        </p:nvSpPr>
        <p:spPr>
          <a:xfrm>
            <a:off x="800838" y="85109"/>
            <a:ext cx="9180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%\\\</a:t>
            </a:r>
            <a:r>
              <a:rPr lang="en-US" dirty="0" err="1"/>
              <a:t>textbullet</a:t>
            </a:r>
            <a:r>
              <a:rPr lang="en-US" dirty="0"/>
              <a:t>{} Refinement of Components: Use </a:t>
            </a:r>
            <a:r>
              <a:rPr lang="en-US" dirty="0" err="1"/>
              <a:t>HyperMesh</a:t>
            </a:r>
            <a:r>
              <a:rPr lang="en-US" dirty="0"/>
              <a:t> software to refine the relevant parts using 100mm x 100mm shell elements. 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 Collision Simulation with Rocks: Perform collision a simulation between the KDDX-Class destroyer and reefs using Abaqus software. 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 Collision Simulation with Tankers and Container Ships: Conduct collision simulations between the KDDX-Class destroyer and tankers, as well as container ships, at different speeds using Abaqus software. 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 Impact Damage Calculation: Calculate the extent of destruction and impact damage for each collision simulation.},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52600-6447-67CF-CDD7-AC9AFBA158CC}"/>
              </a:ext>
            </a:extLst>
          </p:cNvPr>
          <p:cNvSpPr txBox="1"/>
          <p:nvPr/>
        </p:nvSpPr>
        <p:spPr>
          <a:xfrm>
            <a:off x="800838" y="2640557"/>
            <a:ext cx="9086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%-------------------------</a:t>
            </a:r>
            <a:r>
              <a:rPr lang="en-US" dirty="0" err="1"/>
              <a:t>jOB</a:t>
            </a:r>
            <a:r>
              <a:rPr lang="en-US" dirty="0"/>
              <a:t>---------------------------  %\\\</a:t>
            </a:r>
            <a:r>
              <a:rPr lang="en-US" dirty="0" err="1"/>
              <a:t>textbullet</a:t>
            </a:r>
            <a:r>
              <a:rPr lang="en-US" dirty="0"/>
              <a:t>{} Mesh optimization and payload simulation for Sewol ferry using </a:t>
            </a:r>
            <a:r>
              <a:rPr lang="en-US" dirty="0" err="1"/>
              <a:t>HyperMesh</a:t>
            </a:r>
            <a:r>
              <a:rPr lang="en-US" dirty="0"/>
              <a:t> and Abaqus, with comparative analysis of experimental results, </a:t>
            </a:r>
            <a:r>
              <a:rPr lang="en-US" dirty="0" err="1"/>
              <a:t>Inha</a:t>
            </a:r>
            <a:r>
              <a:rPr lang="en-US" dirty="0"/>
              <a:t> University, South Korea"},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85334-43FA-93DE-892D-C09EDBABC7AD}"/>
              </a:ext>
            </a:extLst>
          </p:cNvPr>
          <p:cNvSpPr txBox="1"/>
          <p:nvPr/>
        </p:nvSpPr>
        <p:spPr>
          <a:xfrm>
            <a:off x="800837" y="3864538"/>
            <a:ext cx="97059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{}Conducted pre-tests, including calibration, ballast, inertia test, and roll decay test, to ensure model accuracy and reliability.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{}Set up the model in a test tank attached to the carriage above the tank.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{}Performed seakeeping tests to measure the movement of the Garbage Barge ship.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{}Analyzed data and evaluated the model and experiment for further insights and improvements.},</a:t>
            </a:r>
          </a:p>
        </p:txBody>
      </p:sp>
    </p:spTree>
    <p:extLst>
      <p:ext uri="{BB962C8B-B14F-4D97-AF65-F5344CB8AC3E}">
        <p14:creationId xmlns:p14="http://schemas.microsoft.com/office/powerpoint/2010/main" val="4265829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00E70F-FA85-A914-E704-4F33B2F9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599" y="3663537"/>
            <a:ext cx="2364775" cy="10277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546A8D-ADFE-CA9D-08BF-413DAA4F3943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B327F5-D037-65A3-8E74-B93C8EA2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331" y="4807976"/>
            <a:ext cx="2396043" cy="1069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EAB11A-9B9B-87EB-1539-BD0F1145E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833" y="1438593"/>
            <a:ext cx="1711993" cy="840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FB72B-E3BF-00AE-6B8A-4555F3F34A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"/>
          <a:stretch/>
        </p:blipFill>
        <p:spPr>
          <a:xfrm>
            <a:off x="3799542" y="3332957"/>
            <a:ext cx="1877521" cy="900000"/>
          </a:xfrm>
          <a:prstGeom prst="rect">
            <a:avLst/>
          </a:prstGeom>
        </p:spPr>
      </p:pic>
      <p:pic>
        <p:nvPicPr>
          <p:cNvPr id="11" name="그림 4">
            <a:extLst>
              <a:ext uri="{FF2B5EF4-FFF2-40B4-BE49-F238E27FC236}">
                <a16:creationId xmlns:a16="http://schemas.microsoft.com/office/drawing/2014/main" id="{E499DD4A-86E4-7B0F-CA0D-C8D7939B4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700" y="4679730"/>
            <a:ext cx="1947283" cy="8682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36DF88-41D0-DEE4-3137-666447FB1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9088" y="1384133"/>
            <a:ext cx="2519850" cy="104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51970E-4B6F-7F30-CB67-7B33D20F9209}"/>
              </a:ext>
            </a:extLst>
          </p:cNvPr>
          <p:cNvSpPr txBox="1"/>
          <p:nvPr/>
        </p:nvSpPr>
        <p:spPr>
          <a:xfrm>
            <a:off x="5687576" y="908205"/>
            <a:ext cx="4868913" cy="397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ctr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 simulation for various positions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A447-5689-06ED-0AD8-71341BA5565D}"/>
              </a:ext>
            </a:extLst>
          </p:cNvPr>
          <p:cNvSpPr txBox="1"/>
          <p:nvPr/>
        </p:nvSpPr>
        <p:spPr>
          <a:xfrm>
            <a:off x="3818110" y="4233897"/>
            <a:ext cx="196010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Minim. operation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8340.35ton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Full port: 9226.75ton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7A8300-BE69-C9E4-2230-576E3DC8A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855" y="3306757"/>
            <a:ext cx="1917013" cy="9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83ED94-0135-7315-DD81-7612FAFCA8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7880" y="2346031"/>
            <a:ext cx="1913121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F32186-4DCE-13C8-6A43-368ADE8032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7723" y="1408995"/>
            <a:ext cx="1913278" cy="9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FE892F-F46A-8C0B-8325-C71E3A37F1CA}"/>
              </a:ext>
            </a:extLst>
          </p:cNvPr>
          <p:cNvSpPr txBox="1"/>
          <p:nvPr/>
        </p:nvSpPr>
        <p:spPr>
          <a:xfrm>
            <a:off x="2735693" y="2074111"/>
            <a:ext cx="833883" cy="24622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 30deg.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C22800-1272-9BEB-46DB-7797F7C97A7A}"/>
              </a:ext>
            </a:extLst>
          </p:cNvPr>
          <p:cNvSpPr txBox="1"/>
          <p:nvPr/>
        </p:nvSpPr>
        <p:spPr>
          <a:xfrm>
            <a:off x="2752063" y="3003197"/>
            <a:ext cx="833883" cy="24622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 60deg.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51B5BD-697B-B5BE-1676-96145ABF54E3}"/>
              </a:ext>
            </a:extLst>
          </p:cNvPr>
          <p:cNvSpPr txBox="1"/>
          <p:nvPr/>
        </p:nvSpPr>
        <p:spPr>
          <a:xfrm>
            <a:off x="2744406" y="3943799"/>
            <a:ext cx="833883" cy="24622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 90deg.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55E6A3-6BE3-5400-5EA8-158F9CB823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6512" y="1408995"/>
            <a:ext cx="1891064" cy="9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063396-805A-5522-8CBA-3DCD8909F5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7024" y="2372267"/>
            <a:ext cx="1870039" cy="900000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838D4C-D491-EE63-238E-80B0287AB0C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334" t="8818" r="1211" b="8193"/>
          <a:stretch/>
        </p:blipFill>
        <p:spPr>
          <a:xfrm>
            <a:off x="3793126" y="4970541"/>
            <a:ext cx="2010138" cy="6147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01185-4704-BD6E-630B-C8008C8C610B}"/>
              </a:ext>
            </a:extLst>
          </p:cNvPr>
          <p:cNvSpPr txBox="1"/>
          <p:nvPr/>
        </p:nvSpPr>
        <p:spPr>
          <a:xfrm>
            <a:off x="5522792" y="3710575"/>
            <a:ext cx="2536571" cy="743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ctr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collision at middle ship</a:t>
            </a:r>
          </a:p>
        </p:txBody>
      </p:sp>
      <p:pic>
        <p:nvPicPr>
          <p:cNvPr id="6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69B05D4-B56D-DE38-30F0-77103B7ADA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24" y="4502348"/>
            <a:ext cx="2010138" cy="7654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186FC3-898A-65C1-4B5F-854008AE40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8834" y="2534554"/>
            <a:ext cx="1711993" cy="9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3CC418-51F0-A260-4FC1-66B7BA48E7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9088" y="2470516"/>
            <a:ext cx="2569895" cy="104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EECD9D7-55AC-59AD-F040-D8F3CD81D1C2}"/>
              </a:ext>
            </a:extLst>
          </p:cNvPr>
          <p:cNvSpPr txBox="1"/>
          <p:nvPr/>
        </p:nvSpPr>
        <p:spPr>
          <a:xfrm>
            <a:off x="1004133" y="893188"/>
            <a:ext cx="5192785" cy="397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ctr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 Simulation with Rocks [30, 60, 90 deg.]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EAC4B8-A47E-A777-B2F5-1485916C25AE}"/>
              </a:ext>
            </a:extLst>
          </p:cNvPr>
          <p:cNvSpPr/>
          <p:nvPr/>
        </p:nvSpPr>
        <p:spPr>
          <a:xfrm>
            <a:off x="1611629" y="1303756"/>
            <a:ext cx="4273652" cy="460526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4F3A14-AFB6-3552-6B0A-F0BA5BE39104}"/>
              </a:ext>
            </a:extLst>
          </p:cNvPr>
          <p:cNvSpPr/>
          <p:nvPr/>
        </p:nvSpPr>
        <p:spPr>
          <a:xfrm>
            <a:off x="6037303" y="1296921"/>
            <a:ext cx="4613208" cy="460526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70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B5A4-53A9-5B0F-AC5A-FCD0932B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KDDX for different directions and positions ( Forward, Middle and Stern) by Abaqus.</a:t>
            </a:r>
          </a:p>
          <a:p>
            <a:r>
              <a:rPr lang="en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crack of collision using Matlab code.</a:t>
            </a:r>
          </a:p>
          <a:p>
            <a:endParaRPr lang="en-KR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Refinement of Components: 100mm x 100mm shell elements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 Simulation with Rocks (30, 60, 90 degrees)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 Simulation with Tankers and Container Ships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 the extent of destruction and impact damage for each collisions.</a:t>
            </a:r>
            <a:endParaRPr lang="en-KR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25266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122A6D-8500-3CE2-7AC4-5FF71156FAA9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0641D-C400-D674-FC05-D8A688210EAD}"/>
              </a:ext>
            </a:extLst>
          </p:cNvPr>
          <p:cNvSpPr txBox="1"/>
          <p:nvPr/>
        </p:nvSpPr>
        <p:spPr>
          <a:xfrm>
            <a:off x="3048000" y="135960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78BCF-12D0-D121-772A-63556BB9F7D8}"/>
              </a:ext>
            </a:extLst>
          </p:cNvPr>
          <p:cNvSpPr txBox="1"/>
          <p:nvPr/>
        </p:nvSpPr>
        <p:spPr>
          <a:xfrm>
            <a:off x="3048000" y="1032493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BB2 Submarine</a:t>
            </a:r>
          </a:p>
        </p:txBody>
      </p:sp>
      <p:pic>
        <p:nvPicPr>
          <p:cNvPr id="26" name="Picture 25" descr="A person holding a red object&#10;&#10;Description automatically generated">
            <a:extLst>
              <a:ext uri="{FF2B5EF4-FFF2-40B4-BE49-F238E27FC236}">
                <a16:creationId xmlns:a16="http://schemas.microsoft.com/office/drawing/2014/main" id="{10998658-759E-47D0-81F8-E0FA180DAE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3689"/>
          <a:stretch/>
        </p:blipFill>
        <p:spPr>
          <a:xfrm>
            <a:off x="2881935" y="4164738"/>
            <a:ext cx="2528791" cy="1457848"/>
          </a:xfrm>
          <a:prstGeom prst="rect">
            <a:avLst/>
          </a:prstGeom>
        </p:spPr>
      </p:pic>
      <p:pic>
        <p:nvPicPr>
          <p:cNvPr id="32" name="Picture 31" descr="A red and green object in a yellow container&#10;&#10;Description automatically generated">
            <a:extLst>
              <a:ext uri="{FF2B5EF4-FFF2-40B4-BE49-F238E27FC236}">
                <a16:creationId xmlns:a16="http://schemas.microsoft.com/office/drawing/2014/main" id="{25A95AC6-2FD5-B05D-E6F9-8027DBBCCD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9046" y="4370540"/>
            <a:ext cx="1821965" cy="1255849"/>
          </a:xfrm>
          <a:prstGeom prst="rect">
            <a:avLst/>
          </a:prstGeom>
        </p:spPr>
      </p:pic>
      <p:pic>
        <p:nvPicPr>
          <p:cNvPr id="36" name="Picture 35" descr="A screenshot of a video&#10;&#10;Description automatically generated">
            <a:extLst>
              <a:ext uri="{FF2B5EF4-FFF2-40B4-BE49-F238E27FC236}">
                <a16:creationId xmlns:a16="http://schemas.microsoft.com/office/drawing/2014/main" id="{1ACFCFFD-4810-C5BC-31FF-257CFE4B7D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86" b="34161"/>
          <a:stretch/>
        </p:blipFill>
        <p:spPr>
          <a:xfrm>
            <a:off x="5762753" y="4368183"/>
            <a:ext cx="2174214" cy="1254403"/>
          </a:xfrm>
          <a:prstGeom prst="rect">
            <a:avLst/>
          </a:prstGeom>
        </p:spPr>
      </p:pic>
      <p:pic>
        <p:nvPicPr>
          <p:cNvPr id="38" name="Picture 37" descr="A machine in a factory&#10;&#10;Description automatically generated">
            <a:extLst>
              <a:ext uri="{FF2B5EF4-FFF2-40B4-BE49-F238E27FC236}">
                <a16:creationId xmlns:a16="http://schemas.microsoft.com/office/drawing/2014/main" id="{04A26CD9-02A0-1707-D6B3-C68280D3B21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6684" y="1835658"/>
            <a:ext cx="1821965" cy="2454623"/>
          </a:xfrm>
          <a:prstGeom prst="rect">
            <a:avLst/>
          </a:prstGeom>
        </p:spPr>
      </p:pic>
      <p:pic>
        <p:nvPicPr>
          <p:cNvPr id="40" name="Picture 39" descr="A red rocket with wires and cables&#10;&#10;Description automatically generated">
            <a:extLst>
              <a:ext uri="{FF2B5EF4-FFF2-40B4-BE49-F238E27FC236}">
                <a16:creationId xmlns:a16="http://schemas.microsoft.com/office/drawing/2014/main" id="{A3BF63F4-F2F9-BEF2-F07D-14AB65C4AB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835657"/>
            <a:ext cx="1840967" cy="2454623"/>
          </a:xfrm>
          <a:prstGeom prst="rect">
            <a:avLst/>
          </a:prstGeom>
        </p:spPr>
      </p:pic>
      <p:pic>
        <p:nvPicPr>
          <p:cNvPr id="42" name="Picture 41" descr="A computer on a table&#10;&#10;Description automatically generated">
            <a:extLst>
              <a:ext uri="{FF2B5EF4-FFF2-40B4-BE49-F238E27FC236}">
                <a16:creationId xmlns:a16="http://schemas.microsoft.com/office/drawing/2014/main" id="{2D6064B4-F621-C2FA-86AD-E91FD01855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936" y="1835657"/>
            <a:ext cx="3014367" cy="226077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B322A9DE-6A93-1D0F-2CEA-625448AB7CE9}"/>
              </a:ext>
            </a:extLst>
          </p:cNvPr>
          <p:cNvSpPr txBox="1"/>
          <p:nvPr/>
        </p:nvSpPr>
        <p:spPr>
          <a:xfrm>
            <a:off x="4435647" y="3773267"/>
            <a:ext cx="1460656" cy="3231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computer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A73F6FB-7A65-505C-78A8-8B7816B823C2}"/>
              </a:ext>
            </a:extLst>
          </p:cNvPr>
          <p:cNvSpPr txBox="1"/>
          <p:nvPr/>
        </p:nvSpPr>
        <p:spPr>
          <a:xfrm>
            <a:off x="6849810" y="3968118"/>
            <a:ext cx="1087157" cy="3231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BB2 model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29E2466-9F4B-1D9D-9E99-1D9D3ED8C087}"/>
              </a:ext>
            </a:extLst>
          </p:cNvPr>
          <p:cNvSpPr txBox="1"/>
          <p:nvPr/>
        </p:nvSpPr>
        <p:spPr>
          <a:xfrm>
            <a:off x="3526361" y="1950334"/>
            <a:ext cx="1639614" cy="2923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Carriage position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752BA5B-61AB-2191-324A-25BB0FC07059}"/>
              </a:ext>
            </a:extLst>
          </p:cNvPr>
          <p:cNvSpPr txBox="1"/>
          <p:nvPr/>
        </p:nvSpPr>
        <p:spPr>
          <a:xfrm>
            <a:off x="7004917" y="5330198"/>
            <a:ext cx="932050" cy="292388"/>
          </a:xfrm>
          <a:prstGeom prst="rect">
            <a:avLst/>
          </a:prstGeom>
          <a:solidFill>
            <a:srgbClr val="FFC00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test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D129758F-39F6-B269-F270-1648F6C9CB58}"/>
              </a:ext>
            </a:extLst>
          </p:cNvPr>
          <p:cNvSpPr txBox="1"/>
          <p:nvPr/>
        </p:nvSpPr>
        <p:spPr>
          <a:xfrm>
            <a:off x="2881935" y="5326396"/>
            <a:ext cx="932050" cy="292388"/>
          </a:xfrm>
          <a:prstGeom prst="rect">
            <a:avLst/>
          </a:prstGeom>
          <a:solidFill>
            <a:srgbClr val="92D050"/>
          </a:solidFill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Pre-test</a:t>
            </a:r>
          </a:p>
        </p:txBody>
      </p:sp>
    </p:spTree>
    <p:extLst>
      <p:ext uri="{BB962C8B-B14F-4D97-AF65-F5344CB8AC3E}">
        <p14:creationId xmlns:p14="http://schemas.microsoft.com/office/powerpoint/2010/main" val="6398745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F31AB6-1127-0F7E-A3CF-614000E00550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red fire extinguishers&#10;&#10;Description automatically generated">
            <a:extLst>
              <a:ext uri="{FF2B5EF4-FFF2-40B4-BE49-F238E27FC236}">
                <a16:creationId xmlns:a16="http://schemas.microsoft.com/office/drawing/2014/main" id="{A3DC73BE-3D14-D1B1-B765-C8C7B3ADF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/>
          <a:stretch/>
        </p:blipFill>
        <p:spPr>
          <a:xfrm>
            <a:off x="3093489" y="1864623"/>
            <a:ext cx="1659192" cy="12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83A47-56DA-9519-1AC3-9D80E31FB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85" t="-5" r="-1395" b="5"/>
          <a:stretch/>
        </p:blipFill>
        <p:spPr>
          <a:xfrm>
            <a:off x="3794351" y="3214420"/>
            <a:ext cx="1884391" cy="149637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1" name="Picture 10" descr="A room with red cylinders and pipes&#10;&#10;Description automatically generated">
            <a:extLst>
              <a:ext uri="{FF2B5EF4-FFF2-40B4-BE49-F238E27FC236}">
                <a16:creationId xmlns:a16="http://schemas.microsoft.com/office/drawing/2014/main" id="{356B901F-A43E-5976-853D-770CD2266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70" y="1870870"/>
            <a:ext cx="1489576" cy="1260000"/>
          </a:xfrm>
          <a:prstGeom prst="rect">
            <a:avLst/>
          </a:prstGeom>
        </p:spPr>
      </p:pic>
      <p:pic>
        <p:nvPicPr>
          <p:cNvPr id="2" name="Picture 1" descr="A red fire extinguishers in a room&#10;&#10;Description automatically generated">
            <a:extLst>
              <a:ext uri="{FF2B5EF4-FFF2-40B4-BE49-F238E27FC236}">
                <a16:creationId xmlns:a16="http://schemas.microsoft.com/office/drawing/2014/main" id="{833FE3D9-D78F-A537-5F00-F10F05EE0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02" y="3837059"/>
            <a:ext cx="1543912" cy="1266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D1BA7-7EC0-8177-8223-ADCBDF5D5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617" y="1461111"/>
            <a:ext cx="3302816" cy="1718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8659E-3BB2-6736-4E38-2B50EF303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371" y="2513560"/>
            <a:ext cx="1700582" cy="936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8777A-02A0-7613-7B61-74CDC704D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2857" y="3500100"/>
            <a:ext cx="2167961" cy="9979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E25845-D97E-3AE9-3704-1D461DC23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724" y="3500708"/>
            <a:ext cx="2161596" cy="10973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3741AE-6337-5BF6-840C-B81F293533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3725" y="4713118"/>
            <a:ext cx="2161596" cy="9979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03D4D3-F2D7-725F-9F0C-6E835DB8EA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2709" y="4713118"/>
            <a:ext cx="2208259" cy="1087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F7892-9ED6-DD90-9D27-57195D1EC758}"/>
              </a:ext>
            </a:extLst>
          </p:cNvPr>
          <p:cNvSpPr txBox="1"/>
          <p:nvPr/>
        </p:nvSpPr>
        <p:spPr>
          <a:xfrm>
            <a:off x="8853641" y="1418553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1987D-A4AC-E824-BFDB-DF4D4B69405D}"/>
              </a:ext>
            </a:extLst>
          </p:cNvPr>
          <p:cNvSpPr txBox="1"/>
          <p:nvPr/>
        </p:nvSpPr>
        <p:spPr>
          <a:xfrm>
            <a:off x="7561157" y="4425171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3168A-75D4-F079-DB05-6E3DA996161E}"/>
              </a:ext>
            </a:extLst>
          </p:cNvPr>
          <p:cNvSpPr txBox="1"/>
          <p:nvPr/>
        </p:nvSpPr>
        <p:spPr>
          <a:xfrm>
            <a:off x="9742566" y="4426513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F94C9-348C-266D-7F26-F5AABE496D0B}"/>
              </a:ext>
            </a:extLst>
          </p:cNvPr>
          <p:cNvSpPr txBox="1"/>
          <p:nvPr/>
        </p:nvSpPr>
        <p:spPr>
          <a:xfrm>
            <a:off x="7561156" y="5538417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D8927-0CDC-5A07-B6EF-2C5DE9134BAD}"/>
              </a:ext>
            </a:extLst>
          </p:cNvPr>
          <p:cNvSpPr txBox="1"/>
          <p:nvPr/>
        </p:nvSpPr>
        <p:spPr>
          <a:xfrm>
            <a:off x="9804143" y="5523934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Model-05</a:t>
            </a:r>
          </a:p>
        </p:txBody>
      </p:sp>
      <p:pic>
        <p:nvPicPr>
          <p:cNvPr id="19" name="Picture 18" descr="A row of red and green cylinders&#10;&#10;Description automatically generated">
            <a:extLst>
              <a:ext uri="{FF2B5EF4-FFF2-40B4-BE49-F238E27FC236}">
                <a16:creationId xmlns:a16="http://schemas.microsoft.com/office/drawing/2014/main" id="{85696CFA-0392-DD52-215C-B5FDC32E2D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70" y="3262882"/>
            <a:ext cx="1219200" cy="11375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D70DD6-E358-C647-56AF-0E508E0D9B4E}"/>
              </a:ext>
            </a:extLst>
          </p:cNvPr>
          <p:cNvSpPr txBox="1"/>
          <p:nvPr/>
        </p:nvSpPr>
        <p:spPr>
          <a:xfrm>
            <a:off x="3973373" y="4764769"/>
            <a:ext cx="15504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Model design &gt;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9D082B-A0C6-78AB-72C4-910C7597472F}"/>
              </a:ext>
            </a:extLst>
          </p:cNvPr>
          <p:cNvSpPr/>
          <p:nvPr/>
        </p:nvSpPr>
        <p:spPr>
          <a:xfrm>
            <a:off x="2397641" y="3271162"/>
            <a:ext cx="383663" cy="11292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F5C0E9-0C71-C3F7-B638-A974525EC4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1099" y="4208914"/>
            <a:ext cx="674141" cy="4802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E01E3DD-EBA7-9C57-C79F-C61E04CF8724}"/>
              </a:ext>
            </a:extLst>
          </p:cNvPr>
          <p:cNvSpPr/>
          <p:nvPr/>
        </p:nvSpPr>
        <p:spPr>
          <a:xfrm>
            <a:off x="2467477" y="2227241"/>
            <a:ext cx="427734" cy="8882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EF13B1-A7AD-0A6C-97CA-3A06E4813D4F}"/>
              </a:ext>
            </a:extLst>
          </p:cNvPr>
          <p:cNvSpPr txBox="1"/>
          <p:nvPr/>
        </p:nvSpPr>
        <p:spPr>
          <a:xfrm>
            <a:off x="1728655" y="1260939"/>
            <a:ext cx="40781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at facilities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E60F4B-5456-BA0B-7CE9-BBE5A64AE659}"/>
              </a:ext>
            </a:extLst>
          </p:cNvPr>
          <p:cNvSpPr txBox="1"/>
          <p:nvPr/>
        </p:nvSpPr>
        <p:spPr>
          <a:xfrm>
            <a:off x="5761793" y="896137"/>
            <a:ext cx="5167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Seismic analysis models after simulation by Abaqus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1EF9C3-8D15-407A-F557-4F48C451AE0F}"/>
              </a:ext>
            </a:extLst>
          </p:cNvPr>
          <p:cNvSpPr/>
          <p:nvPr/>
        </p:nvSpPr>
        <p:spPr>
          <a:xfrm>
            <a:off x="6122799" y="1296921"/>
            <a:ext cx="4527711" cy="460526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857BDD-1658-7A68-3D92-9343807FE6B9}"/>
              </a:ext>
            </a:extLst>
          </p:cNvPr>
          <p:cNvSpPr/>
          <p:nvPr/>
        </p:nvSpPr>
        <p:spPr>
          <a:xfrm>
            <a:off x="1506548" y="1804946"/>
            <a:ext cx="4219695" cy="337135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이등변 삼각형 19">
            <a:extLst>
              <a:ext uri="{FF2B5EF4-FFF2-40B4-BE49-F238E27FC236}">
                <a16:creationId xmlns:a16="http://schemas.microsoft.com/office/drawing/2014/main" id="{D91E747F-18B9-DFAA-E5C9-C8FE14B915A7}"/>
              </a:ext>
            </a:extLst>
          </p:cNvPr>
          <p:cNvSpPr/>
          <p:nvPr/>
        </p:nvSpPr>
        <p:spPr>
          <a:xfrm rot="5400000">
            <a:off x="4615818" y="3417298"/>
            <a:ext cx="2615377" cy="309053"/>
          </a:xfrm>
          <a:prstGeom prst="triangle">
            <a:avLst>
              <a:gd name="adj" fmla="val 49646"/>
            </a:avLst>
          </a:prstGeom>
          <a:gradFill flip="none" rotWithShape="1">
            <a:gsLst>
              <a:gs pos="22000">
                <a:schemeClr val="bg1"/>
              </a:gs>
              <a:gs pos="68000">
                <a:srgbClr val="0000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324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B5A4-53A9-5B0F-AC5A-FCD0932B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Analysis of Seismic simulation based apply external load for fires.</a:t>
            </a:r>
          </a:p>
        </p:txBody>
      </p:sp>
    </p:spTree>
    <p:extLst>
      <p:ext uri="{BB962C8B-B14F-4D97-AF65-F5344CB8AC3E}">
        <p14:creationId xmlns:p14="http://schemas.microsoft.com/office/powerpoint/2010/main" val="566478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122A6D-8500-3CE2-7AC4-5FF71156FAA9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0641D-C400-D674-FC05-D8A688210EAD}"/>
              </a:ext>
            </a:extLst>
          </p:cNvPr>
          <p:cNvSpPr txBox="1"/>
          <p:nvPr/>
        </p:nvSpPr>
        <p:spPr>
          <a:xfrm>
            <a:off x="3048000" y="135960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78BCF-12D0-D121-772A-63556BB9F7D8}"/>
              </a:ext>
            </a:extLst>
          </p:cNvPr>
          <p:cNvSpPr txBox="1"/>
          <p:nvPr/>
        </p:nvSpPr>
        <p:spPr>
          <a:xfrm>
            <a:off x="3048000" y="1032493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KASS</a:t>
            </a:r>
          </a:p>
        </p:txBody>
      </p:sp>
      <p:pic>
        <p:nvPicPr>
          <p:cNvPr id="3" name="Picture 2" descr="A yellow boat in a green water&#10;&#10;Description automatically generated">
            <a:extLst>
              <a:ext uri="{FF2B5EF4-FFF2-40B4-BE49-F238E27FC236}">
                <a16:creationId xmlns:a16="http://schemas.microsoft.com/office/drawing/2014/main" id="{E8EA9EE3-CD94-6C5E-67B1-EB7AD9147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44" y="3667142"/>
            <a:ext cx="2981256" cy="2090507"/>
          </a:xfrm>
          <a:prstGeom prst="rect">
            <a:avLst/>
          </a:prstGeom>
        </p:spPr>
      </p:pic>
      <p:pic>
        <p:nvPicPr>
          <p:cNvPr id="6" name="Picture 5" descr="A group of computers on a table&#10;&#10;Description automatically generated">
            <a:extLst>
              <a:ext uri="{FF2B5EF4-FFF2-40B4-BE49-F238E27FC236}">
                <a16:creationId xmlns:a16="http://schemas.microsoft.com/office/drawing/2014/main" id="{E9091CBD-9972-EFC3-D193-E824CF04EA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899" y="1665980"/>
            <a:ext cx="2261826" cy="1725952"/>
          </a:xfrm>
          <a:prstGeom prst="rect">
            <a:avLst/>
          </a:prstGeom>
        </p:spPr>
      </p:pic>
      <p:pic>
        <p:nvPicPr>
          <p:cNvPr id="10" name="Picture 9" descr="A boat in a pool&#10;&#10;Description automatically generated">
            <a:extLst>
              <a:ext uri="{FF2B5EF4-FFF2-40B4-BE49-F238E27FC236}">
                <a16:creationId xmlns:a16="http://schemas.microsoft.com/office/drawing/2014/main" id="{0CD14474-F625-BE3A-DD7F-D33AEEEFE7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503" y="3667142"/>
            <a:ext cx="1596769" cy="2090508"/>
          </a:xfrm>
          <a:prstGeom prst="rect">
            <a:avLst/>
          </a:prstGeom>
        </p:spPr>
      </p:pic>
      <p:pic>
        <p:nvPicPr>
          <p:cNvPr id="12" name="Picture 11" descr="A boat in a pool&#10;&#10;Description automatically generated">
            <a:extLst>
              <a:ext uri="{FF2B5EF4-FFF2-40B4-BE49-F238E27FC236}">
                <a16:creationId xmlns:a16="http://schemas.microsoft.com/office/drawing/2014/main" id="{9AB7D3B4-0DAC-0E8F-2E92-C7C63BCA69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363" y="3667142"/>
            <a:ext cx="1567881" cy="2090508"/>
          </a:xfrm>
          <a:prstGeom prst="rect">
            <a:avLst/>
          </a:prstGeom>
        </p:spPr>
      </p:pic>
      <p:pic>
        <p:nvPicPr>
          <p:cNvPr id="14" name="Picture 13" descr="A yellow object from a crane&#10;&#10;Description automatically generated">
            <a:extLst>
              <a:ext uri="{FF2B5EF4-FFF2-40B4-BE49-F238E27FC236}">
                <a16:creationId xmlns:a16="http://schemas.microsoft.com/office/drawing/2014/main" id="{4E0FA3BC-2E5D-3B0B-2398-3B73CA02D2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4045" y="1665980"/>
            <a:ext cx="2995452" cy="191866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2B9E77E-BF2B-B487-4C17-8447EA03D5DB}"/>
              </a:ext>
            </a:extLst>
          </p:cNvPr>
          <p:cNvSpPr txBox="1"/>
          <p:nvPr/>
        </p:nvSpPr>
        <p:spPr>
          <a:xfrm>
            <a:off x="4427384" y="3090955"/>
            <a:ext cx="1292341" cy="2923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computer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C69EE8-6286-4A0B-0143-D6993A45C5F4}"/>
              </a:ext>
            </a:extLst>
          </p:cNvPr>
          <p:cNvSpPr txBox="1"/>
          <p:nvPr/>
        </p:nvSpPr>
        <p:spPr>
          <a:xfrm>
            <a:off x="3259523" y="5465262"/>
            <a:ext cx="1189749" cy="2923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Ballasting test</a:t>
            </a:r>
          </a:p>
        </p:txBody>
      </p:sp>
    </p:spTree>
    <p:extLst>
      <p:ext uri="{BB962C8B-B14F-4D97-AF65-F5344CB8AC3E}">
        <p14:creationId xmlns:p14="http://schemas.microsoft.com/office/powerpoint/2010/main" val="32712946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122A6D-8500-3CE2-7AC4-5FF71156FAA9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0641D-C400-D674-FC05-D8A688210EAD}"/>
              </a:ext>
            </a:extLst>
          </p:cNvPr>
          <p:cNvSpPr txBox="1"/>
          <p:nvPr/>
        </p:nvSpPr>
        <p:spPr>
          <a:xfrm>
            <a:off x="3048000" y="135960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speech ship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78BCF-12D0-D121-772A-63556BB9F7D8}"/>
              </a:ext>
            </a:extLst>
          </p:cNvPr>
          <p:cNvSpPr txBox="1"/>
          <p:nvPr/>
        </p:nvSpPr>
        <p:spPr>
          <a:xfrm>
            <a:off x="3048000" y="1032493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speech ship</a:t>
            </a:r>
          </a:p>
        </p:txBody>
      </p:sp>
      <p:pic>
        <p:nvPicPr>
          <p:cNvPr id="11" name="Picture 10" descr="A yellow boat in water&#10;&#10;Description automatically generated">
            <a:extLst>
              <a:ext uri="{FF2B5EF4-FFF2-40B4-BE49-F238E27FC236}">
                <a16:creationId xmlns:a16="http://schemas.microsoft.com/office/drawing/2014/main" id="{69C80473-1F02-0175-672A-7AA4DB73F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30" y="3525167"/>
            <a:ext cx="2439351" cy="1828803"/>
          </a:xfrm>
          <a:prstGeom prst="rect">
            <a:avLst/>
          </a:prstGeom>
        </p:spPr>
      </p:pic>
      <p:pic>
        <p:nvPicPr>
          <p:cNvPr id="15" name="Picture 14" descr="A yellow boat on a table&#10;&#10;Description automatically generated">
            <a:extLst>
              <a:ext uri="{FF2B5EF4-FFF2-40B4-BE49-F238E27FC236}">
                <a16:creationId xmlns:a16="http://schemas.microsoft.com/office/drawing/2014/main" id="{DF3FEF1B-EA8F-08CE-9BCC-0E8058D25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76" y="1748663"/>
            <a:ext cx="1936806" cy="3605307"/>
          </a:xfrm>
          <a:prstGeom prst="rect">
            <a:avLst/>
          </a:prstGeom>
        </p:spPr>
      </p:pic>
      <p:pic>
        <p:nvPicPr>
          <p:cNvPr id="17" name="Picture 16" descr="A yellow boat on a green surface&#10;&#10;Description automatically generated">
            <a:extLst>
              <a:ext uri="{FF2B5EF4-FFF2-40B4-BE49-F238E27FC236}">
                <a16:creationId xmlns:a16="http://schemas.microsoft.com/office/drawing/2014/main" id="{F56C58F5-4E98-05C6-E1AD-52B85B82F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49" y="3429000"/>
            <a:ext cx="2682240" cy="1924970"/>
          </a:xfrm>
          <a:prstGeom prst="rect">
            <a:avLst/>
          </a:prstGeom>
        </p:spPr>
      </p:pic>
      <p:pic>
        <p:nvPicPr>
          <p:cNvPr id="23" name="Picture 22" descr="A computer on a table&#10;&#10;Description automatically generated">
            <a:extLst>
              <a:ext uri="{FF2B5EF4-FFF2-40B4-BE49-F238E27FC236}">
                <a16:creationId xmlns:a16="http://schemas.microsoft.com/office/drawing/2014/main" id="{139B1426-C995-D75D-501B-2A8F8D073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49" y="1622270"/>
            <a:ext cx="2682240" cy="1728617"/>
          </a:xfrm>
          <a:prstGeom prst="rect">
            <a:avLst/>
          </a:prstGeom>
        </p:spPr>
      </p:pic>
      <p:pic>
        <p:nvPicPr>
          <p:cNvPr id="25" name="Picture 24" descr="A yellow object in a pool&#10;&#10;Description automatically generated">
            <a:extLst>
              <a:ext uri="{FF2B5EF4-FFF2-40B4-BE49-F238E27FC236}">
                <a16:creationId xmlns:a16="http://schemas.microsoft.com/office/drawing/2014/main" id="{4603ED89-B408-7BD4-023C-DCC54AC1F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30" y="1748664"/>
            <a:ext cx="2439351" cy="17119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ACDC071-2D40-7406-635F-15E1E6CFD6F6}"/>
              </a:ext>
            </a:extLst>
          </p:cNvPr>
          <p:cNvSpPr txBox="1"/>
          <p:nvPr/>
        </p:nvSpPr>
        <p:spPr>
          <a:xfrm>
            <a:off x="3979648" y="3058499"/>
            <a:ext cx="1292341" cy="2923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computer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6039BF-C772-76D7-1FEC-20DC5D11ADD4}"/>
              </a:ext>
            </a:extLst>
          </p:cNvPr>
          <p:cNvSpPr txBox="1"/>
          <p:nvPr/>
        </p:nvSpPr>
        <p:spPr>
          <a:xfrm>
            <a:off x="4305058" y="5061582"/>
            <a:ext cx="966931" cy="2923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Inertia test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03D292-464E-8878-E9E6-1ACBC47CEA58}"/>
              </a:ext>
            </a:extLst>
          </p:cNvPr>
          <p:cNvSpPr txBox="1"/>
          <p:nvPr/>
        </p:nvSpPr>
        <p:spPr>
          <a:xfrm>
            <a:off x="6733353" y="5059280"/>
            <a:ext cx="912429" cy="2923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Swing test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73FEF4-8343-6A81-B7B2-2EBC10FCD1AC}"/>
              </a:ext>
            </a:extLst>
          </p:cNvPr>
          <p:cNvSpPr txBox="1"/>
          <p:nvPr/>
        </p:nvSpPr>
        <p:spPr>
          <a:xfrm>
            <a:off x="8950632" y="5059280"/>
            <a:ext cx="1189749" cy="2923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Ballasting test</a:t>
            </a:r>
          </a:p>
        </p:txBody>
      </p:sp>
    </p:spTree>
    <p:extLst>
      <p:ext uri="{BB962C8B-B14F-4D97-AF65-F5344CB8AC3E}">
        <p14:creationId xmlns:p14="http://schemas.microsoft.com/office/powerpoint/2010/main" val="2938371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122A6D-8500-3CE2-7AC4-5FF71156FAA9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0641D-C400-D674-FC05-D8A688210EAD}"/>
              </a:ext>
            </a:extLst>
          </p:cNvPr>
          <p:cNvSpPr txBox="1"/>
          <p:nvPr/>
        </p:nvSpPr>
        <p:spPr>
          <a:xfrm>
            <a:off x="3048000" y="135960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speech ship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78BCF-12D0-D121-772A-63556BB9F7D8}"/>
              </a:ext>
            </a:extLst>
          </p:cNvPr>
          <p:cNvSpPr txBox="1"/>
          <p:nvPr/>
        </p:nvSpPr>
        <p:spPr>
          <a:xfrm>
            <a:off x="3048000" y="1032493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High speech ship</a:t>
            </a:r>
          </a:p>
        </p:txBody>
      </p:sp>
      <p:pic>
        <p:nvPicPr>
          <p:cNvPr id="11" name="Picture 10" descr="A yellow boat in water&#10;&#10;Description automatically generated">
            <a:extLst>
              <a:ext uri="{FF2B5EF4-FFF2-40B4-BE49-F238E27FC236}">
                <a16:creationId xmlns:a16="http://schemas.microsoft.com/office/drawing/2014/main" id="{69C80473-1F02-0175-672A-7AA4DB73F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30" y="3525167"/>
            <a:ext cx="2439351" cy="1828803"/>
          </a:xfrm>
          <a:prstGeom prst="rect">
            <a:avLst/>
          </a:prstGeom>
        </p:spPr>
      </p:pic>
      <p:pic>
        <p:nvPicPr>
          <p:cNvPr id="15" name="Picture 14" descr="A yellow boat on a table&#10;&#10;Description automatically generated">
            <a:extLst>
              <a:ext uri="{FF2B5EF4-FFF2-40B4-BE49-F238E27FC236}">
                <a16:creationId xmlns:a16="http://schemas.microsoft.com/office/drawing/2014/main" id="{DF3FEF1B-EA8F-08CE-9BCC-0E8058D25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976" y="1748663"/>
            <a:ext cx="1936806" cy="3605307"/>
          </a:xfrm>
          <a:prstGeom prst="rect">
            <a:avLst/>
          </a:prstGeom>
        </p:spPr>
      </p:pic>
      <p:pic>
        <p:nvPicPr>
          <p:cNvPr id="17" name="Picture 16" descr="A yellow boat on a green surface&#10;&#10;Description automatically generated">
            <a:extLst>
              <a:ext uri="{FF2B5EF4-FFF2-40B4-BE49-F238E27FC236}">
                <a16:creationId xmlns:a16="http://schemas.microsoft.com/office/drawing/2014/main" id="{F56C58F5-4E98-05C6-E1AD-52B85B82F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49" y="3429000"/>
            <a:ext cx="2682240" cy="1924970"/>
          </a:xfrm>
          <a:prstGeom prst="rect">
            <a:avLst/>
          </a:prstGeom>
        </p:spPr>
      </p:pic>
      <p:pic>
        <p:nvPicPr>
          <p:cNvPr id="23" name="Picture 22" descr="A computer on a table&#10;&#10;Description automatically generated">
            <a:extLst>
              <a:ext uri="{FF2B5EF4-FFF2-40B4-BE49-F238E27FC236}">
                <a16:creationId xmlns:a16="http://schemas.microsoft.com/office/drawing/2014/main" id="{139B1426-C995-D75D-501B-2A8F8D073E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749" y="1622270"/>
            <a:ext cx="2682240" cy="1728617"/>
          </a:xfrm>
          <a:prstGeom prst="rect">
            <a:avLst/>
          </a:prstGeom>
        </p:spPr>
      </p:pic>
      <p:pic>
        <p:nvPicPr>
          <p:cNvPr id="25" name="Picture 24" descr="A yellow object in a pool&#10;&#10;Description automatically generated">
            <a:extLst>
              <a:ext uri="{FF2B5EF4-FFF2-40B4-BE49-F238E27FC236}">
                <a16:creationId xmlns:a16="http://schemas.microsoft.com/office/drawing/2014/main" id="{4603ED89-B408-7BD4-023C-DCC54AC1F0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1030" y="1748664"/>
            <a:ext cx="2439351" cy="171194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9ACDC071-2D40-7406-635F-15E1E6CFD6F6}"/>
              </a:ext>
            </a:extLst>
          </p:cNvPr>
          <p:cNvSpPr txBox="1"/>
          <p:nvPr/>
        </p:nvSpPr>
        <p:spPr>
          <a:xfrm>
            <a:off x="3979648" y="3058499"/>
            <a:ext cx="1292341" cy="29238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computer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26039BF-C772-76D7-1FEC-20DC5D11ADD4}"/>
              </a:ext>
            </a:extLst>
          </p:cNvPr>
          <p:cNvSpPr txBox="1"/>
          <p:nvPr/>
        </p:nvSpPr>
        <p:spPr>
          <a:xfrm>
            <a:off x="4305058" y="5061582"/>
            <a:ext cx="966931" cy="2923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Inertia test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203D292-464E-8878-E9E6-1ACBC47CEA58}"/>
              </a:ext>
            </a:extLst>
          </p:cNvPr>
          <p:cNvSpPr txBox="1"/>
          <p:nvPr/>
        </p:nvSpPr>
        <p:spPr>
          <a:xfrm>
            <a:off x="6733353" y="5059280"/>
            <a:ext cx="912429" cy="2923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Swing test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473FEF4-8343-6A81-B7B2-2EBC10FCD1AC}"/>
              </a:ext>
            </a:extLst>
          </p:cNvPr>
          <p:cNvSpPr txBox="1"/>
          <p:nvPr/>
        </p:nvSpPr>
        <p:spPr>
          <a:xfrm>
            <a:off x="8950632" y="5059280"/>
            <a:ext cx="1189749" cy="2923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Ballasting test</a:t>
            </a:r>
          </a:p>
        </p:txBody>
      </p:sp>
    </p:spTree>
    <p:extLst>
      <p:ext uri="{BB962C8B-B14F-4D97-AF65-F5344CB8AC3E}">
        <p14:creationId xmlns:p14="http://schemas.microsoft.com/office/powerpoint/2010/main" val="354535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1122A6D-8500-3CE2-7AC4-5FF71156FAA9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78BCF-12D0-D121-772A-63556BB9F7D8}"/>
              </a:ext>
            </a:extLst>
          </p:cNvPr>
          <p:cNvSpPr txBox="1"/>
          <p:nvPr/>
        </p:nvSpPr>
        <p:spPr>
          <a:xfrm>
            <a:off x="3374314" y="1058184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Trawler fishing</a:t>
            </a:r>
          </a:p>
        </p:txBody>
      </p:sp>
      <p:pic>
        <p:nvPicPr>
          <p:cNvPr id="3" name="Picture 2" descr="A yellow and green machine&#10;&#10;Description automatically generated with medium confidence">
            <a:extLst>
              <a:ext uri="{FF2B5EF4-FFF2-40B4-BE49-F238E27FC236}">
                <a16:creationId xmlns:a16="http://schemas.microsoft.com/office/drawing/2014/main" id="{15236F5F-8E27-9B74-F32D-26935A88777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54" b="14207"/>
          <a:stretch/>
        </p:blipFill>
        <p:spPr>
          <a:xfrm>
            <a:off x="6583681" y="2362491"/>
            <a:ext cx="2537062" cy="213222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AA1039-2128-7989-59FA-9E3D31033A1F}"/>
              </a:ext>
            </a:extLst>
          </p:cNvPr>
          <p:cNvSpPr txBox="1"/>
          <p:nvPr/>
        </p:nvSpPr>
        <p:spPr>
          <a:xfrm>
            <a:off x="3204145" y="291234"/>
            <a:ext cx="6096000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Trawler fishing</a:t>
            </a:r>
          </a:p>
        </p:txBody>
      </p:sp>
      <p:pic>
        <p:nvPicPr>
          <p:cNvPr id="7" name="Picture 6" descr="A person sitting at a desk with a computer and a computer&#10;&#10;Description automatically generated">
            <a:extLst>
              <a:ext uri="{FF2B5EF4-FFF2-40B4-BE49-F238E27FC236}">
                <a16:creationId xmlns:a16="http://schemas.microsoft.com/office/drawing/2014/main" id="{57E7297F-EF42-AF23-3893-C62070E617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366" y="2362886"/>
            <a:ext cx="3785949" cy="21322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6039BF-C772-76D7-1FEC-20DC5D11ADD4}"/>
              </a:ext>
            </a:extLst>
          </p:cNvPr>
          <p:cNvSpPr txBox="1"/>
          <p:nvPr/>
        </p:nvSpPr>
        <p:spPr>
          <a:xfrm>
            <a:off x="8190679" y="4348918"/>
            <a:ext cx="930063" cy="2923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rgbClr val="7030A0"/>
            </a:solidFill>
          </a:ln>
        </p:spPr>
        <p:txBody>
          <a:bodyPr wrap="none" rtlCol="0">
            <a:spAutoFit/>
          </a:bodyPr>
          <a:lstStyle/>
          <a:p>
            <a:r>
              <a:rPr lang="en-US" sz="1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test</a:t>
            </a:r>
          </a:p>
        </p:txBody>
      </p:sp>
    </p:spTree>
    <p:extLst>
      <p:ext uri="{BB962C8B-B14F-4D97-AF65-F5344CB8AC3E}">
        <p14:creationId xmlns:p14="http://schemas.microsoft.com/office/powerpoint/2010/main" val="190752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1">
            <a:extLst>
              <a:ext uri="{FF2B5EF4-FFF2-40B4-BE49-F238E27FC236}">
                <a16:creationId xmlns:a16="http://schemas.microsoft.com/office/drawing/2014/main" id="{E07AE11A-FF45-718B-6DE5-7851D2F9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528" y="4386918"/>
            <a:ext cx="1677279" cy="1129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122A6D-8500-3CE2-7AC4-5FF71156FAA9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74BF-B6EA-5C76-D341-B8B7614FB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99" y="4348662"/>
            <a:ext cx="1677280" cy="1193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9AA281-3AC7-74C5-D210-E3B0793E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296" y="1261944"/>
            <a:ext cx="1775374" cy="1038897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BC18E9A4-3F17-80DB-5B49-3FB915F40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275" y="3530391"/>
            <a:ext cx="1547450" cy="10458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80CBE9F5-F4E4-F8C8-2C9C-1B8249E14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193" y="3530391"/>
            <a:ext cx="1547450" cy="10458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76F76F7A-935C-5781-43B2-973C8EADB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1634" y="3551509"/>
            <a:ext cx="1652067" cy="10035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D15EA8B2-6151-16E6-CEB7-717627247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292" y="4662058"/>
            <a:ext cx="1739591" cy="1188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53722C-9124-FBF9-5342-C06FD6451C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3123" y="4662058"/>
            <a:ext cx="1739591" cy="1188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F966CC3-2797-2E83-F785-4D3F5C181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873" y="4662058"/>
            <a:ext cx="1739591" cy="1188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65816F-04F4-6386-0D5A-C99B35C79C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16" y="1224747"/>
            <a:ext cx="2039138" cy="18153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0BB9BE-96C5-224B-4BDE-2333AC1CAA82}"/>
              </a:ext>
            </a:extLst>
          </p:cNvPr>
          <p:cNvSpPr txBox="1"/>
          <p:nvPr/>
        </p:nvSpPr>
        <p:spPr>
          <a:xfrm>
            <a:off x="1448764" y="3124844"/>
            <a:ext cx="40781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and Processing Missing Values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FC4AAC-C573-0CDD-404B-D95F82E98E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8620" y="1745588"/>
            <a:ext cx="1867463" cy="1257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EA4352-45C3-9666-E592-308C58862E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318" y="1744473"/>
            <a:ext cx="1571000" cy="12597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5ACE54-968D-E54F-2347-783A6C115BF5}"/>
              </a:ext>
            </a:extLst>
          </p:cNvPr>
          <p:cNvSpPr txBox="1"/>
          <p:nvPr/>
        </p:nvSpPr>
        <p:spPr>
          <a:xfrm>
            <a:off x="5322275" y="2318502"/>
            <a:ext cx="278179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Python: 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ibrary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.: </a:t>
            </a:r>
            <a:r>
              <a:rPr lang="en-US" sz="15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Irelu</a:t>
            </a:r>
            <a:r>
              <a:rPr lang="en-US" sz="15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5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prelu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.: </a:t>
            </a:r>
            <a:r>
              <a:rPr lang="en-US" sz="15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 / </a:t>
            </a:r>
            <a:r>
              <a:rPr lang="en-US" sz="15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DF047C-E3D3-0C3E-C995-CDD531927469}"/>
              </a:ext>
            </a:extLst>
          </p:cNvPr>
          <p:cNvSpPr/>
          <p:nvPr/>
        </p:nvSpPr>
        <p:spPr>
          <a:xfrm>
            <a:off x="5247292" y="3433145"/>
            <a:ext cx="5370172" cy="241763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83977-228E-F3C8-5CC2-6D944540C956}"/>
              </a:ext>
            </a:extLst>
          </p:cNvPr>
          <p:cNvSpPr txBox="1"/>
          <p:nvPr/>
        </p:nvSpPr>
        <p:spPr>
          <a:xfrm>
            <a:off x="1510413" y="1054830"/>
            <a:ext cx="3237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Collecting Big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78CE-35BA-4B10-B1FD-7D5B0ACE1519}"/>
              </a:ext>
            </a:extLst>
          </p:cNvPr>
          <p:cNvSpPr txBox="1"/>
          <p:nvPr/>
        </p:nvSpPr>
        <p:spPr>
          <a:xfrm>
            <a:off x="6323600" y="876964"/>
            <a:ext cx="3237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B2D43-4ED2-54C3-392F-75A9C4BE364C}"/>
              </a:ext>
            </a:extLst>
          </p:cNvPr>
          <p:cNvSpPr txBox="1"/>
          <p:nvPr/>
        </p:nvSpPr>
        <p:spPr>
          <a:xfrm>
            <a:off x="6323600" y="3085528"/>
            <a:ext cx="3237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curves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4A8A8D-D5CF-1FAB-923F-4836A0F0EF7D}"/>
              </a:ext>
            </a:extLst>
          </p:cNvPr>
          <p:cNvSpPr/>
          <p:nvPr/>
        </p:nvSpPr>
        <p:spPr>
          <a:xfrm>
            <a:off x="5247292" y="1192697"/>
            <a:ext cx="5370172" cy="190075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5FB4D-BCA8-6554-6278-DC3051ADE4A9}"/>
              </a:ext>
            </a:extLst>
          </p:cNvPr>
          <p:cNvSpPr/>
          <p:nvPr/>
        </p:nvSpPr>
        <p:spPr>
          <a:xfrm>
            <a:off x="1537513" y="4232030"/>
            <a:ext cx="3644962" cy="161874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B49380-F4BF-3574-577A-A88DEAB40236}"/>
              </a:ext>
            </a:extLst>
          </p:cNvPr>
          <p:cNvSpPr/>
          <p:nvPr/>
        </p:nvSpPr>
        <p:spPr>
          <a:xfrm>
            <a:off x="1510413" y="1456489"/>
            <a:ext cx="3644962" cy="161569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0641D-C400-D674-FC05-D8A688210EAD}"/>
              </a:ext>
            </a:extLst>
          </p:cNvPr>
          <p:cNvSpPr txBox="1"/>
          <p:nvPr/>
        </p:nvSpPr>
        <p:spPr>
          <a:xfrm>
            <a:off x="3048000" y="135960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Learning-Based Prediction Model for Soil Corrosion Rate Through Big Data Collection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E16037-4EA4-97D7-C226-DBEBB06ED2A6}"/>
              </a:ext>
            </a:extLst>
          </p:cNvPr>
          <p:cNvSpPr txBox="1"/>
          <p:nvPr/>
        </p:nvSpPr>
        <p:spPr>
          <a:xfrm>
            <a:off x="1643340" y="3463352"/>
            <a:ext cx="33344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values, correlations, Outlier, Standard/Normalizing, Box-Cox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4337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8DDA-70E2-632E-5117-B3214DE5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76" y="1000614"/>
            <a:ext cx="10515600" cy="5031338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Processing Techniques:</a:t>
            </a:r>
            <a:br>
              <a:rPr lang="en-US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Coefficient Analysis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and Processing Missing Values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Analysis and Processing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model: </a:t>
            </a:r>
            <a:b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öhne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Python-based </a:t>
            </a:r>
            <a:r>
              <a:rPr lang="en-US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Functions: </a:t>
            </a:r>
            <a:r>
              <a:rPr lang="en-US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PReLU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Functions: Adam/SGD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Curves: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öhne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 vs. Validation Loss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Accuracy vs. Validation Accuracy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KR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06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36F532-6514-9851-29D8-4705D4F73CF1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2DD75-1768-28BC-495E-D85EC9F6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74" y="1524854"/>
            <a:ext cx="1775542" cy="1008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9F5E4-2FC1-666D-E616-BEC2E9901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094" y="1273294"/>
            <a:ext cx="2232297" cy="91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23003-DD2C-F323-69C7-B09A1782C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"/>
          <a:stretch/>
        </p:blipFill>
        <p:spPr>
          <a:xfrm>
            <a:off x="1828409" y="2187104"/>
            <a:ext cx="2025354" cy="10475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53F749-D349-38DB-7AEB-979A726F6C93}"/>
              </a:ext>
            </a:extLst>
          </p:cNvPr>
          <p:cNvSpPr txBox="1"/>
          <p:nvPr/>
        </p:nvSpPr>
        <p:spPr>
          <a:xfrm>
            <a:off x="3878475" y="2624142"/>
            <a:ext cx="2114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Actual measured value 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E2210-1DFF-B535-7D55-34EDE0A27C09}"/>
              </a:ext>
            </a:extLst>
          </p:cNvPr>
          <p:cNvSpPr txBox="1"/>
          <p:nvPr/>
        </p:nvSpPr>
        <p:spPr>
          <a:xfrm>
            <a:off x="2611265" y="5704048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Fine mesh the model by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Hypermesh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94187C-2764-3D0E-2787-1BA650490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294" y="3678210"/>
            <a:ext cx="1900842" cy="1004574"/>
          </a:xfrm>
          <a:prstGeom prst="rect">
            <a:avLst/>
          </a:prstGeom>
          <a:ln w="190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B8A9E9-73F4-DF4B-F809-C49CD4D9A3ED}"/>
              </a:ext>
            </a:extLst>
          </p:cNvPr>
          <p:cNvSpPr txBox="1"/>
          <p:nvPr/>
        </p:nvSpPr>
        <p:spPr>
          <a:xfrm>
            <a:off x="6097586" y="890321"/>
            <a:ext cx="4387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results with different Loads</a:t>
            </a:r>
            <a:b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16000ton, and 20000ton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F0BBE0-96EA-7737-75FE-FBE912B5D475}"/>
              </a:ext>
            </a:extLst>
          </p:cNvPr>
          <p:cNvSpPr txBox="1"/>
          <p:nvPr/>
        </p:nvSpPr>
        <p:spPr>
          <a:xfrm>
            <a:off x="1501944" y="3367210"/>
            <a:ext cx="45940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Arrangement of the model and lifting beam.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6AC119-C758-9EB2-EBC4-0320A91BD7B9}"/>
              </a:ext>
            </a:extLst>
          </p:cNvPr>
          <p:cNvSpPr txBox="1"/>
          <p:nvPr/>
        </p:nvSpPr>
        <p:spPr>
          <a:xfrm>
            <a:off x="1539264" y="871887"/>
            <a:ext cx="3935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position and actual measured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AD68D-9F26-FB41-5D27-01151660C70A}"/>
              </a:ext>
            </a:extLst>
          </p:cNvPr>
          <p:cNvSpPr/>
          <p:nvPr/>
        </p:nvSpPr>
        <p:spPr>
          <a:xfrm>
            <a:off x="1707095" y="1273294"/>
            <a:ext cx="4224782" cy="2035794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956B80-1B2D-8126-F73C-3C47077DB4E7}"/>
              </a:ext>
            </a:extLst>
          </p:cNvPr>
          <p:cNvSpPr txBox="1"/>
          <p:nvPr/>
        </p:nvSpPr>
        <p:spPr>
          <a:xfrm>
            <a:off x="2936486" y="107510"/>
            <a:ext cx="65843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 Simulation for Ro-Ro Sewol Ferry Wreck Load out of Water Recovery Curve Analysis using ABAQUS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7F327C-B892-5FD4-4519-3673D36A9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310" y="3814496"/>
            <a:ext cx="1893454" cy="984082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10C08B-AF83-837E-FE24-FF17AD12C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7795" y="3896065"/>
            <a:ext cx="2660810" cy="1750204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37CD7F-D91E-E9E2-4D32-04F100050D5B}"/>
              </a:ext>
            </a:extLst>
          </p:cNvPr>
          <p:cNvCxnSpPr>
            <a:cxnSpLocks/>
          </p:cNvCxnSpPr>
          <p:nvPr/>
        </p:nvCxnSpPr>
        <p:spPr>
          <a:xfrm flipH="1">
            <a:off x="3399692" y="5181600"/>
            <a:ext cx="772256" cy="117514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C939389C-EFC4-8801-3E58-B30155D4D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1247" y="1544255"/>
            <a:ext cx="2118411" cy="1036725"/>
          </a:xfrm>
          <a:prstGeom prst="rect">
            <a:avLst/>
          </a:prstGeom>
          <a:ln w="19050"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DC3EA5-DD95-3C4D-5B59-1F8CBD4C4B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1811" y="3687640"/>
            <a:ext cx="2291947" cy="989268"/>
          </a:xfrm>
          <a:prstGeom prst="rect">
            <a:avLst/>
          </a:prstGeom>
          <a:ln w="19050"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036075B-E3EB-8F00-B4B4-1BC6A7B0EE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1811" y="1553042"/>
            <a:ext cx="2075100" cy="1028713"/>
          </a:xfrm>
          <a:prstGeom prst="rect">
            <a:avLst/>
          </a:prstGeom>
          <a:ln w="1905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9A128-AECF-4EF9-11D6-C2A489237B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1811" y="2642657"/>
            <a:ext cx="2075101" cy="984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D493CE-E94C-4EC1-F64C-53B01A5B17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247" y="2642657"/>
            <a:ext cx="2118411" cy="972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331BDB-B862-ED5E-0FFF-0307080349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1811" y="4778829"/>
            <a:ext cx="2291947" cy="1103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94FF4A-287C-09DA-B5FB-8A765A7799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1293" y="4778829"/>
            <a:ext cx="1900842" cy="11033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C3DEBF-E7F3-4628-91C4-021565EB49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7063" y="4846104"/>
            <a:ext cx="1909701" cy="8748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861554-5A82-2D15-1F84-0837D227DA3D}"/>
              </a:ext>
            </a:extLst>
          </p:cNvPr>
          <p:cNvSpPr txBox="1"/>
          <p:nvPr/>
        </p:nvSpPr>
        <p:spPr>
          <a:xfrm>
            <a:off x="9716083" y="1497363"/>
            <a:ext cx="88357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Case: 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CC2A5C-DDDF-2351-E968-59CDDC260D7D}"/>
              </a:ext>
            </a:extLst>
          </p:cNvPr>
          <p:cNvSpPr txBox="1"/>
          <p:nvPr/>
        </p:nvSpPr>
        <p:spPr>
          <a:xfrm>
            <a:off x="9704359" y="2586493"/>
            <a:ext cx="88357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Case: 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A3FE58-C0AE-3724-D0CB-D3F3539ACDAB}"/>
              </a:ext>
            </a:extLst>
          </p:cNvPr>
          <p:cNvSpPr txBox="1"/>
          <p:nvPr/>
        </p:nvSpPr>
        <p:spPr>
          <a:xfrm>
            <a:off x="9716083" y="4439712"/>
            <a:ext cx="88357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Case: 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19E8F4-DA20-43A4-7752-7D3F0B639F74}"/>
              </a:ext>
            </a:extLst>
          </p:cNvPr>
          <p:cNvSpPr txBox="1"/>
          <p:nvPr/>
        </p:nvSpPr>
        <p:spPr>
          <a:xfrm>
            <a:off x="9753940" y="5630044"/>
            <a:ext cx="88357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Case: 02</a:t>
            </a:r>
          </a:p>
        </p:txBody>
      </p:sp>
    </p:spTree>
    <p:extLst>
      <p:ext uri="{BB962C8B-B14F-4D97-AF65-F5344CB8AC3E}">
        <p14:creationId xmlns:p14="http://schemas.microsoft.com/office/powerpoint/2010/main" val="4115547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14598</TotalTime>
  <Words>864</Words>
  <Application>Microsoft Office PowerPoint</Application>
  <PresentationFormat>Widescreen</PresentationFormat>
  <Paragraphs>120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Malgun Gothic Semilight</vt:lpstr>
      <vt:lpstr>noto</vt:lpstr>
      <vt:lpstr>Söhne</vt:lpstr>
      <vt:lpstr>Arial</vt:lpstr>
      <vt:lpstr>Calibri</vt:lpstr>
      <vt:lpstr>Calibri Light</vt:lpstr>
      <vt:lpstr>Times New Roman</vt:lpstr>
      <vt:lpstr>Wingdings</vt:lpstr>
      <vt:lpstr>Office Theme</vt:lpstr>
      <vt:lpstr>WEBSITE-PROJECTS THUAN MAI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Analysis and Processing Techniques: Correlation Coefficient Analysis Analyzing and Processing Missing Values Outlier Analysis and Processing  Machine Learning model:  Python-based Keras Library Activation Functions: ReLU/PReLU Optimization Functions: Adam/SGD  Learning Curves: Training Loss vs. Validation Loss Training Accuracy vs. Validation Accuracy </vt:lpstr>
      <vt:lpstr>PowerPoint Presentation</vt:lpstr>
      <vt:lpstr>PowerPoint Presentation</vt:lpstr>
      <vt:lpstr>PowerPoint Presentation</vt:lpstr>
      <vt:lpstr>PowerPoint Presentation</vt:lpstr>
      <vt:lpstr>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</dc:title>
  <dc:creator>마이반투안</dc:creator>
  <cp:lastModifiedBy>VanThuan Mai</cp:lastModifiedBy>
  <cp:revision>303</cp:revision>
  <dcterms:created xsi:type="dcterms:W3CDTF">2023-07-03T12:03:35Z</dcterms:created>
  <dcterms:modified xsi:type="dcterms:W3CDTF">2024-02-05T06:41:40Z</dcterms:modified>
</cp:coreProperties>
</file>